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1188" r:id="rId2"/>
    <p:sldId id="342" r:id="rId3"/>
    <p:sldId id="1149" r:id="rId4"/>
    <p:sldId id="1086" r:id="rId5"/>
    <p:sldId id="1146" r:id="rId6"/>
    <p:sldId id="1087" r:id="rId7"/>
    <p:sldId id="1145" r:id="rId8"/>
    <p:sldId id="1147" r:id="rId9"/>
    <p:sldId id="1148" r:id="rId10"/>
    <p:sldId id="1151" r:id="rId11"/>
    <p:sldId id="1150" r:id="rId12"/>
    <p:sldId id="1152" r:id="rId13"/>
    <p:sldId id="1186" r:id="rId14"/>
    <p:sldId id="1160" r:id="rId15"/>
    <p:sldId id="1161" r:id="rId16"/>
    <p:sldId id="1183" r:id="rId17"/>
    <p:sldId id="1159" r:id="rId18"/>
    <p:sldId id="1184" r:id="rId19"/>
    <p:sldId id="1185" r:id="rId20"/>
    <p:sldId id="1182" r:id="rId21"/>
    <p:sldId id="1167" r:id="rId22"/>
    <p:sldId id="1168" r:id="rId23"/>
    <p:sldId id="1057" r:id="rId24"/>
    <p:sldId id="973" r:id="rId25"/>
    <p:sldId id="954" r:id="rId26"/>
    <p:sldId id="971" r:id="rId27"/>
    <p:sldId id="970" r:id="rId28"/>
    <p:sldId id="1172" r:id="rId29"/>
    <p:sldId id="1174" r:id="rId30"/>
    <p:sldId id="1175" r:id="rId31"/>
    <p:sldId id="1176" r:id="rId32"/>
    <p:sldId id="1177" r:id="rId33"/>
    <p:sldId id="1178" r:id="rId34"/>
    <p:sldId id="1180" r:id="rId35"/>
    <p:sldId id="1181" r:id="rId36"/>
    <p:sldId id="958" r:id="rId37"/>
    <p:sldId id="118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909A0F-2426-4050-889E-7942CE6D6471}" type="datetimeFigureOut">
              <a:rPr lang="en-US" smtClean="0"/>
              <a:t>6/2/2025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A8142-8E93-408D-9178-60B6B4ABDEF6}" type="slidenum">
              <a:rPr lang="en-US" smtClean="0"/>
              <a:t>‹#›</a:t>
            </a:fld>
            <a:endParaRPr lang="en-US"/>
          </a:p>
        </p:txBody>
      </p:sp>
    </p:spTree>
    <p:extLst>
      <p:ext uri="{BB962C8B-B14F-4D97-AF65-F5344CB8AC3E}">
        <p14:creationId xmlns:p14="http://schemas.microsoft.com/office/powerpoint/2010/main" val="1262749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CF100C-64FE-4C1F-AA6E-0CE4FE850A1F}" type="slidenum">
              <a:rPr lang="en-US" smtClean="0"/>
              <a:t>8</a:t>
            </a:fld>
            <a:endParaRPr lang="en-US"/>
          </a:p>
        </p:txBody>
      </p:sp>
    </p:spTree>
    <p:extLst>
      <p:ext uri="{BB962C8B-B14F-4D97-AF65-F5344CB8AC3E}">
        <p14:creationId xmlns:p14="http://schemas.microsoft.com/office/powerpoint/2010/main" val="3094077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https://nhanlucnganhluat.vn/tin-tuc/sinh-vien-tot-nghiep-ra-truong-lam-trai-nganh-do-dau.html</a:t>
            </a:r>
          </a:p>
        </p:txBody>
      </p:sp>
      <p:sp>
        <p:nvSpPr>
          <p:cNvPr id="4" name="Slide Number Placeholder 3"/>
          <p:cNvSpPr>
            <a:spLocks noGrp="1"/>
          </p:cNvSpPr>
          <p:nvPr>
            <p:ph type="sldNum" sz="quarter" idx="5"/>
          </p:nvPr>
        </p:nvSpPr>
        <p:spPr/>
        <p:txBody>
          <a:bodyPr/>
          <a:lstStyle/>
          <a:p>
            <a:fld id="{51CF100C-64FE-4C1F-AA6E-0CE4FE850A1F}" type="slidenum">
              <a:rPr lang="en-US" smtClean="0"/>
              <a:t>21</a:t>
            </a:fld>
            <a:endParaRPr lang="en-US"/>
          </a:p>
        </p:txBody>
      </p:sp>
    </p:spTree>
    <p:extLst>
      <p:ext uri="{BB962C8B-B14F-4D97-AF65-F5344CB8AC3E}">
        <p14:creationId xmlns:p14="http://schemas.microsoft.com/office/powerpoint/2010/main" val="300951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https://www.ohay.tv/view/vi-sao-tinh-trang-sinh-vien-that-nghiep-van-khong-ngung-tang/wOwjc</a:t>
            </a:r>
          </a:p>
        </p:txBody>
      </p:sp>
      <p:sp>
        <p:nvSpPr>
          <p:cNvPr id="4" name="Slide Number Placeholder 3"/>
          <p:cNvSpPr>
            <a:spLocks noGrp="1"/>
          </p:cNvSpPr>
          <p:nvPr>
            <p:ph type="sldNum" sz="quarter" idx="5"/>
          </p:nvPr>
        </p:nvSpPr>
        <p:spPr/>
        <p:txBody>
          <a:bodyPr/>
          <a:lstStyle/>
          <a:p>
            <a:fld id="{51CF100C-64FE-4C1F-AA6E-0CE4FE850A1F}" type="slidenum">
              <a:rPr lang="en-US" smtClean="0"/>
              <a:t>22</a:t>
            </a:fld>
            <a:endParaRPr lang="en-US"/>
          </a:p>
        </p:txBody>
      </p:sp>
    </p:spTree>
    <p:extLst>
      <p:ext uri="{BB962C8B-B14F-4D97-AF65-F5344CB8AC3E}">
        <p14:creationId xmlns:p14="http://schemas.microsoft.com/office/powerpoint/2010/main" val="2770489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CF100C-64FE-4C1F-AA6E-0CE4FE850A1F}" type="slidenum">
              <a:rPr lang="en-US" smtClean="0"/>
              <a:t>24</a:t>
            </a:fld>
            <a:endParaRPr lang="en-US"/>
          </a:p>
        </p:txBody>
      </p:sp>
    </p:spTree>
    <p:extLst>
      <p:ext uri="{BB962C8B-B14F-4D97-AF65-F5344CB8AC3E}">
        <p14:creationId xmlns:p14="http://schemas.microsoft.com/office/powerpoint/2010/main" val="1242599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https://ybox.vn/ky-nang/tomo-8-nguyen-nhan-cua-su-tri-hoan-ly-do-ban-khong-the-hoan-thanh-xong-viec-kmgeucp5mn</a:t>
            </a:r>
          </a:p>
        </p:txBody>
      </p:sp>
      <p:sp>
        <p:nvSpPr>
          <p:cNvPr id="4" name="Slide Number Placeholder 3"/>
          <p:cNvSpPr>
            <a:spLocks noGrp="1"/>
          </p:cNvSpPr>
          <p:nvPr>
            <p:ph type="sldNum" sz="quarter" idx="5"/>
          </p:nvPr>
        </p:nvSpPr>
        <p:spPr/>
        <p:txBody>
          <a:bodyPr/>
          <a:lstStyle/>
          <a:p>
            <a:fld id="{51CF100C-64FE-4C1F-AA6E-0CE4FE850A1F}" type="slidenum">
              <a:rPr lang="en-US" smtClean="0"/>
              <a:t>27</a:t>
            </a:fld>
            <a:endParaRPr lang="en-US"/>
          </a:p>
        </p:txBody>
      </p:sp>
    </p:spTree>
    <p:extLst>
      <p:ext uri="{BB962C8B-B14F-4D97-AF65-F5344CB8AC3E}">
        <p14:creationId xmlns:p14="http://schemas.microsoft.com/office/powerpoint/2010/main" val="1419246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4366A-16E8-4232-9246-5F1F1BCC59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061F97-E7D2-4FBC-937F-A541225F66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CD6E80-985F-47DC-A6EE-57866204442B}"/>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5" name="Footer Placeholder 4">
            <a:extLst>
              <a:ext uri="{FF2B5EF4-FFF2-40B4-BE49-F238E27FC236}">
                <a16:creationId xmlns:a16="http://schemas.microsoft.com/office/drawing/2014/main" id="{9B891212-0B06-4D67-8A16-051BDAD120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3ECAD5-21B4-48B7-BE13-DD2628B18587}"/>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2670613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8D37D-0ECC-4F2A-A4C5-E78E83B8D6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4BFC86-3CAA-481B-9136-AB7429D4F9D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9B9E82-3741-4875-AF6E-251F645A2779}"/>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5" name="Footer Placeholder 4">
            <a:extLst>
              <a:ext uri="{FF2B5EF4-FFF2-40B4-BE49-F238E27FC236}">
                <a16:creationId xmlns:a16="http://schemas.microsoft.com/office/drawing/2014/main" id="{597E6F6B-6F11-4701-9746-208121B046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3B7F6-AEE9-46BC-A798-A3DAC8D7904B}"/>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205294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36DD1-58F5-4C4B-A8E4-8855D31E4D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67D293-E32B-41E5-9623-ABFDB185B9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4D30B3D-2039-44A0-8E1F-F89D64042E88}"/>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5" name="Footer Placeholder 4">
            <a:extLst>
              <a:ext uri="{FF2B5EF4-FFF2-40B4-BE49-F238E27FC236}">
                <a16:creationId xmlns:a16="http://schemas.microsoft.com/office/drawing/2014/main" id="{F8486577-B70D-4FA9-A549-FF37AFE074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304E2D-7E0C-4C17-8753-16C53A14A1EE}"/>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4098775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C9382-624B-4AC7-BB98-995A8DF880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02FD46-5C53-49BE-BD62-E7E48B4F6E7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31AD51-6B24-4B9B-929B-C3AE398D61D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C042A7-8B0A-4CC3-85A8-7E2580275B10}"/>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6" name="Footer Placeholder 5">
            <a:extLst>
              <a:ext uri="{FF2B5EF4-FFF2-40B4-BE49-F238E27FC236}">
                <a16:creationId xmlns:a16="http://schemas.microsoft.com/office/drawing/2014/main" id="{94F79B15-F403-4840-A00B-C710D67E5D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83A341-F2C4-47E5-A4FA-8AE72244A2A6}"/>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566683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A09AC-126F-43E3-B0E2-9F9EA8163E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84FA17-755B-4021-95A9-3E700F4A80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D7D04B3-489C-4798-9DD8-7A672CF906D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7E22AB-5059-4EA6-B0DA-78686115BD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CD2894E-CFA7-4A02-AF0F-D98B303A285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2921F1-3F07-437F-BF23-B0E2A80957DA}"/>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8" name="Footer Placeholder 7">
            <a:extLst>
              <a:ext uri="{FF2B5EF4-FFF2-40B4-BE49-F238E27FC236}">
                <a16:creationId xmlns:a16="http://schemas.microsoft.com/office/drawing/2014/main" id="{33CF2A9A-592F-4026-82D0-AA7A2D4605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98CF35-DCDF-4D8E-8227-B00C774D269F}"/>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3405863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234CC-B461-44E0-BC65-DBE1A6729D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B75219-3A0E-4BCD-A0CF-7996746B3303}"/>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4" name="Footer Placeholder 3">
            <a:extLst>
              <a:ext uri="{FF2B5EF4-FFF2-40B4-BE49-F238E27FC236}">
                <a16:creationId xmlns:a16="http://schemas.microsoft.com/office/drawing/2014/main" id="{E2186F4E-65BE-4225-A1D4-4BD7676B96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B7A6F1-C473-4DDB-98C9-47D7BD04D6BB}"/>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2726861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40A81D-8B08-421F-8866-1E7297D6C7E5}"/>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3" name="Footer Placeholder 2">
            <a:extLst>
              <a:ext uri="{FF2B5EF4-FFF2-40B4-BE49-F238E27FC236}">
                <a16:creationId xmlns:a16="http://schemas.microsoft.com/office/drawing/2014/main" id="{E8CAD6AD-EC20-4C14-ADB0-E5A0A88D77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A37001-2E7A-4C9C-A09E-BB3D7EFE53B9}"/>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882180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98FE5-EA4E-418B-8AD3-4F2E914E69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AF979C-67BB-48E4-BAC8-F52115D3C3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4DFFBA-F694-4ED5-B52C-A92E0FFC51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B37525D-8014-48D0-A7BD-951277AB83DB}"/>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6" name="Footer Placeholder 5">
            <a:extLst>
              <a:ext uri="{FF2B5EF4-FFF2-40B4-BE49-F238E27FC236}">
                <a16:creationId xmlns:a16="http://schemas.microsoft.com/office/drawing/2014/main" id="{BBF8535F-65CF-48DA-B78D-3623054011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264E3-7046-4B17-AA9F-C9D2C852B5DF}"/>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3743310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05DE5-4136-4809-B5A7-5F44EC49CA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9D2A5B-47B7-4F31-8E22-1E462C1FFE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2E4477-B5AA-4AFB-B381-187186151E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4B941EB-307C-4E90-8189-26075F8D59D8}"/>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6" name="Footer Placeholder 5">
            <a:extLst>
              <a:ext uri="{FF2B5EF4-FFF2-40B4-BE49-F238E27FC236}">
                <a16:creationId xmlns:a16="http://schemas.microsoft.com/office/drawing/2014/main" id="{20CBEC7E-4BC5-40A7-9787-0D7D14CD37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753EB6-4A1E-40B4-807F-26ACDEA00303}"/>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4246625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046C8-209D-493F-97D6-0D7EE38666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8F2F52-90F9-4AD5-88F2-BA5CF270430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D23D0-0653-4251-BDCB-25CB63F7954F}"/>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5" name="Footer Placeholder 4">
            <a:extLst>
              <a:ext uri="{FF2B5EF4-FFF2-40B4-BE49-F238E27FC236}">
                <a16:creationId xmlns:a16="http://schemas.microsoft.com/office/drawing/2014/main" id="{0D8AF3B6-17B6-45CE-8B24-3BF1F8B3F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F482BC-5A83-4EB0-81C3-DF7CE57372B4}"/>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3417727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84711D-0BCA-48B8-86FB-909AAC1E6F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C17ACD-81AA-4F33-A0CB-9086E4F24F6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C1436E-2630-465A-B98D-CC06C9DB319F}"/>
              </a:ext>
            </a:extLst>
          </p:cNvPr>
          <p:cNvSpPr>
            <a:spLocks noGrp="1"/>
          </p:cNvSpPr>
          <p:nvPr>
            <p:ph type="dt" sz="half" idx="10"/>
          </p:nvPr>
        </p:nvSpPr>
        <p:spPr/>
        <p:txBody>
          <a:bodyPr/>
          <a:lstStyle/>
          <a:p>
            <a:fld id="{BE8E5905-4BF9-4D06-AE67-3ED2A0DFBD73}" type="datetimeFigureOut">
              <a:rPr lang="en-US" smtClean="0"/>
              <a:t>6/2/2025</a:t>
            </a:fld>
            <a:endParaRPr lang="en-US"/>
          </a:p>
        </p:txBody>
      </p:sp>
      <p:sp>
        <p:nvSpPr>
          <p:cNvPr id="5" name="Footer Placeholder 4">
            <a:extLst>
              <a:ext uri="{FF2B5EF4-FFF2-40B4-BE49-F238E27FC236}">
                <a16:creationId xmlns:a16="http://schemas.microsoft.com/office/drawing/2014/main" id="{052D549A-531A-46F4-B50E-BB2917C711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7A821B-325C-41CC-A7B0-89E2B8A87DF3}"/>
              </a:ext>
            </a:extLst>
          </p:cNvPr>
          <p:cNvSpPr>
            <a:spLocks noGrp="1"/>
          </p:cNvSpPr>
          <p:nvPr>
            <p:ph type="sldNum" sz="quarter" idx="12"/>
          </p:nvPr>
        </p:nvSpPr>
        <p:spPr/>
        <p:txBody>
          <a:bodyPr/>
          <a:lstStyle/>
          <a:p>
            <a:fld id="{623F9822-A382-4FCF-B1F8-931F87D079A5}" type="slidenum">
              <a:rPr lang="en-US" smtClean="0"/>
              <a:t>‹#›</a:t>
            </a:fld>
            <a:endParaRPr lang="en-US"/>
          </a:p>
        </p:txBody>
      </p:sp>
    </p:spTree>
    <p:extLst>
      <p:ext uri="{BB962C8B-B14F-4D97-AF65-F5344CB8AC3E}">
        <p14:creationId xmlns:p14="http://schemas.microsoft.com/office/powerpoint/2010/main" val="356832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7F4950-DD62-43AE-9BE8-9FD88851D5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3AE660-5984-411D-9754-59CF9FE1CB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50FCD2-3D38-44DF-B548-0169365654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8E5905-4BF9-4D06-AE67-3ED2A0DFBD73}" type="datetimeFigureOut">
              <a:rPr lang="en-US" smtClean="0"/>
              <a:t>6/2/2025</a:t>
            </a:fld>
            <a:endParaRPr lang="en-US"/>
          </a:p>
        </p:txBody>
      </p:sp>
      <p:sp>
        <p:nvSpPr>
          <p:cNvPr id="5" name="Footer Placeholder 4">
            <a:extLst>
              <a:ext uri="{FF2B5EF4-FFF2-40B4-BE49-F238E27FC236}">
                <a16:creationId xmlns:a16="http://schemas.microsoft.com/office/drawing/2014/main" id="{77CC9763-A8A1-47B9-AE0E-A4664B8701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AFB4AF-5483-4453-BAD8-DE48450E8B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3F9822-A382-4FCF-B1F8-931F87D079A5}" type="slidenum">
              <a:rPr lang="en-US" smtClean="0"/>
              <a:t>‹#›</a:t>
            </a:fld>
            <a:endParaRPr lang="en-US"/>
          </a:p>
        </p:txBody>
      </p:sp>
    </p:spTree>
    <p:extLst>
      <p:ext uri="{BB962C8B-B14F-4D97-AF65-F5344CB8AC3E}">
        <p14:creationId xmlns:p14="http://schemas.microsoft.com/office/powerpoint/2010/main" val="2378560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E9EE91-35F8-4E93-9C80-3CE4FAEA88C7}"/>
              </a:ext>
            </a:extLst>
          </p:cNvPr>
          <p:cNvSpPr>
            <a:spLocks noGrp="1"/>
          </p:cNvSpPr>
          <p:nvPr>
            <p:ph idx="1"/>
          </p:nvPr>
        </p:nvSpPr>
        <p:spPr>
          <a:xfrm>
            <a:off x="2020478" y="1986700"/>
            <a:ext cx="7928728" cy="1442300"/>
          </a:xfrm>
        </p:spPr>
        <p:txBody>
          <a:bodyPr>
            <a:normAutofit/>
          </a:bodyPr>
          <a:lstStyle/>
          <a:p>
            <a:pPr marL="0" indent="0" algn="ctr">
              <a:buNone/>
            </a:pPr>
            <a:r>
              <a:rPr lang="en-US" sz="4100" b="1" dirty="0">
                <a:solidFill>
                  <a:srgbClr val="C00000"/>
                </a:solidFill>
              </a:rPr>
              <a:t>KỸ NĂNG NGHỀ </a:t>
            </a:r>
          </a:p>
          <a:p>
            <a:pPr marL="0" indent="0" algn="ctr">
              <a:buNone/>
            </a:pPr>
            <a:r>
              <a:rPr lang="en-US" sz="4100" b="1" dirty="0">
                <a:solidFill>
                  <a:srgbClr val="C00000"/>
                </a:solidFill>
              </a:rPr>
              <a:t>TRONG BỐI CẢNH CHUYỂN ĐỔI SỐ</a:t>
            </a:r>
          </a:p>
        </p:txBody>
      </p:sp>
      <p:sp>
        <p:nvSpPr>
          <p:cNvPr id="4" name="Content Placeholder 2">
            <a:extLst>
              <a:ext uri="{FF2B5EF4-FFF2-40B4-BE49-F238E27FC236}">
                <a16:creationId xmlns:a16="http://schemas.microsoft.com/office/drawing/2014/main" id="{36719D47-D241-452B-B4E3-DD8659EE50C2}"/>
              </a:ext>
            </a:extLst>
          </p:cNvPr>
          <p:cNvSpPr txBox="1">
            <a:spLocks/>
          </p:cNvSpPr>
          <p:nvPr/>
        </p:nvSpPr>
        <p:spPr>
          <a:xfrm>
            <a:off x="3113989" y="3429000"/>
            <a:ext cx="6284536" cy="622169"/>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100" b="1" dirty="0">
                <a:solidFill>
                  <a:schemeClr val="accent1"/>
                </a:solidFill>
                <a:latin typeface="Times New Roman" panose="02020603050405020304" pitchFamily="18" charset="0"/>
                <a:cs typeface="Times New Roman" panose="02020603050405020304" pitchFamily="18" charset="0"/>
              </a:rPr>
              <a:t>(</a:t>
            </a:r>
            <a:r>
              <a:rPr lang="en-US" sz="4100" b="1" dirty="0" err="1">
                <a:solidFill>
                  <a:schemeClr val="accent1"/>
                </a:solidFill>
                <a:latin typeface="Times New Roman" panose="02020603050405020304" pitchFamily="18" charset="0"/>
                <a:cs typeface="Times New Roman" panose="02020603050405020304" pitchFamily="18" charset="0"/>
              </a:rPr>
              <a:t>Sinh</a:t>
            </a:r>
            <a:r>
              <a:rPr lang="en-US" sz="4100" b="1" dirty="0">
                <a:solidFill>
                  <a:schemeClr val="accent1"/>
                </a:solidFill>
                <a:latin typeface="Times New Roman" panose="02020603050405020304" pitchFamily="18" charset="0"/>
                <a:cs typeface="Times New Roman" panose="02020603050405020304" pitchFamily="18" charset="0"/>
              </a:rPr>
              <a:t> </a:t>
            </a:r>
            <a:r>
              <a:rPr lang="en-US" sz="4100" b="1" dirty="0" err="1">
                <a:solidFill>
                  <a:schemeClr val="accent1"/>
                </a:solidFill>
                <a:latin typeface="Times New Roman" panose="02020603050405020304" pitchFamily="18" charset="0"/>
                <a:cs typeface="Times New Roman" panose="02020603050405020304" pitchFamily="18" charset="0"/>
              </a:rPr>
              <a:t>viên</a:t>
            </a:r>
            <a:r>
              <a:rPr lang="en-US" sz="4100" b="1" dirty="0">
                <a:solidFill>
                  <a:schemeClr val="accent1"/>
                </a:solidFill>
                <a:latin typeface="Times New Roman" panose="02020603050405020304" pitchFamily="18" charset="0"/>
                <a:cs typeface="Times New Roman" panose="02020603050405020304" pitchFamily="18" charset="0"/>
              </a:rPr>
              <a:t> Tr</a:t>
            </a:r>
            <a:r>
              <a:rPr lang="vi-VN" sz="4100" b="1" dirty="0">
                <a:solidFill>
                  <a:schemeClr val="accent1"/>
                </a:solidFill>
                <a:latin typeface="Times New Roman" panose="02020603050405020304" pitchFamily="18" charset="0"/>
                <a:cs typeface="Times New Roman" panose="02020603050405020304" pitchFamily="18" charset="0"/>
              </a:rPr>
              <a:t>ư</a:t>
            </a:r>
            <a:r>
              <a:rPr lang="en-US" sz="4100" b="1" dirty="0" err="1">
                <a:solidFill>
                  <a:schemeClr val="accent1"/>
                </a:solidFill>
                <a:latin typeface="Times New Roman" panose="02020603050405020304" pitchFamily="18" charset="0"/>
                <a:cs typeface="Times New Roman" panose="02020603050405020304" pitchFamily="18" charset="0"/>
              </a:rPr>
              <a:t>ờng</a:t>
            </a:r>
            <a:r>
              <a:rPr lang="en-US" sz="4100" b="1" dirty="0">
                <a:solidFill>
                  <a:schemeClr val="accent1"/>
                </a:solidFill>
                <a:latin typeface="Times New Roman" panose="02020603050405020304" pitchFamily="18" charset="0"/>
                <a:cs typeface="Times New Roman" panose="02020603050405020304" pitchFamily="18" charset="0"/>
              </a:rPr>
              <a:t> ĐH </a:t>
            </a:r>
            <a:r>
              <a:rPr lang="en-US" sz="4100" b="1" dirty="0" err="1">
                <a:solidFill>
                  <a:schemeClr val="accent1"/>
                </a:solidFill>
                <a:latin typeface="Times New Roman" panose="02020603050405020304" pitchFamily="18" charset="0"/>
                <a:cs typeface="Times New Roman" panose="02020603050405020304" pitchFamily="18" charset="0"/>
              </a:rPr>
              <a:t>Thủ</a:t>
            </a:r>
            <a:r>
              <a:rPr lang="en-US" sz="4100" b="1" dirty="0">
                <a:solidFill>
                  <a:schemeClr val="accent1"/>
                </a:solidFill>
                <a:latin typeface="Times New Roman" panose="02020603050405020304" pitchFamily="18" charset="0"/>
                <a:cs typeface="Times New Roman" panose="02020603050405020304" pitchFamily="18" charset="0"/>
              </a:rPr>
              <a:t> </a:t>
            </a:r>
            <a:r>
              <a:rPr lang="en-US" sz="4100" b="1" dirty="0" err="1">
                <a:solidFill>
                  <a:schemeClr val="accent1"/>
                </a:solidFill>
                <a:latin typeface="Times New Roman" panose="02020603050405020304" pitchFamily="18" charset="0"/>
                <a:cs typeface="Times New Roman" panose="02020603050405020304" pitchFamily="18" charset="0"/>
              </a:rPr>
              <a:t>đô</a:t>
            </a:r>
            <a:r>
              <a:rPr lang="en-US" sz="4100" b="1" dirty="0">
                <a:solidFill>
                  <a:schemeClr val="accent1"/>
                </a:solidFill>
                <a:latin typeface="Times New Roman" panose="02020603050405020304" pitchFamily="18" charset="0"/>
                <a:cs typeface="Times New Roman" panose="02020603050405020304" pitchFamily="18" charset="0"/>
              </a:rPr>
              <a:t> </a:t>
            </a:r>
            <a:r>
              <a:rPr lang="en-US" sz="4100" b="1" dirty="0" err="1">
                <a:solidFill>
                  <a:schemeClr val="accent1"/>
                </a:solidFill>
                <a:latin typeface="Times New Roman" panose="02020603050405020304" pitchFamily="18" charset="0"/>
                <a:cs typeface="Times New Roman" panose="02020603050405020304" pitchFamily="18" charset="0"/>
              </a:rPr>
              <a:t>Hà</a:t>
            </a:r>
            <a:r>
              <a:rPr lang="en-US" sz="4100" b="1" dirty="0">
                <a:solidFill>
                  <a:schemeClr val="accent1"/>
                </a:solidFill>
                <a:latin typeface="Times New Roman" panose="02020603050405020304" pitchFamily="18" charset="0"/>
                <a:cs typeface="Times New Roman" panose="02020603050405020304" pitchFamily="18" charset="0"/>
              </a:rPr>
              <a:t> </a:t>
            </a:r>
            <a:r>
              <a:rPr lang="en-US" sz="4100" b="1" dirty="0" err="1">
                <a:solidFill>
                  <a:schemeClr val="accent1"/>
                </a:solidFill>
                <a:latin typeface="Times New Roman" panose="02020603050405020304" pitchFamily="18" charset="0"/>
                <a:cs typeface="Times New Roman" panose="02020603050405020304" pitchFamily="18" charset="0"/>
              </a:rPr>
              <a:t>Nội</a:t>
            </a:r>
            <a:r>
              <a:rPr lang="en-US" sz="4100" b="1" dirty="0">
                <a:solidFill>
                  <a:schemeClr val="accent1"/>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CDE016B1-252F-42D4-9FF9-7672170F7A9A}"/>
              </a:ext>
            </a:extLst>
          </p:cNvPr>
          <p:cNvSpPr txBox="1"/>
          <p:nvPr/>
        </p:nvSpPr>
        <p:spPr>
          <a:xfrm>
            <a:off x="5139571" y="1232556"/>
            <a:ext cx="1690541" cy="461665"/>
          </a:xfrm>
          <a:prstGeom prst="rect">
            <a:avLst/>
          </a:prstGeom>
          <a:noFill/>
        </p:spPr>
        <p:txBody>
          <a:bodyPr wrap="square" rtlCol="0">
            <a:spAutoFit/>
          </a:bodyPr>
          <a:lstStyle/>
          <a:p>
            <a:r>
              <a:rPr lang="en-US" sz="2400" b="1" dirty="0">
                <a:solidFill>
                  <a:srgbClr val="C00000"/>
                </a:solidFill>
                <a:highlight>
                  <a:srgbClr val="FFFF00"/>
                </a:highlight>
              </a:rPr>
              <a:t>CHUYÊN ĐỀ</a:t>
            </a:r>
          </a:p>
        </p:txBody>
      </p:sp>
    </p:spTree>
    <p:extLst>
      <p:ext uri="{BB962C8B-B14F-4D97-AF65-F5344CB8AC3E}">
        <p14:creationId xmlns:p14="http://schemas.microsoft.com/office/powerpoint/2010/main" val="935950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05174" y="3214935"/>
            <a:ext cx="4861780" cy="33717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itle 1">
            <a:extLst>
              <a:ext uri="{FF2B5EF4-FFF2-40B4-BE49-F238E27FC236}">
                <a16:creationId xmlns:a16="http://schemas.microsoft.com/office/drawing/2014/main" id="{4DB478E4-5432-4BF1-AD3C-AC23D1694999}"/>
              </a:ext>
            </a:extLst>
          </p:cNvPr>
          <p:cNvSpPr txBox="1">
            <a:spLocks/>
          </p:cNvSpPr>
          <p:nvPr/>
        </p:nvSpPr>
        <p:spPr>
          <a:xfrm>
            <a:off x="5744128" y="338384"/>
            <a:ext cx="5783872" cy="28765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err="1">
                <a:solidFill>
                  <a:schemeClr val="accent1">
                    <a:lumMod val="50000"/>
                  </a:schemeClr>
                </a:solidFill>
                <a:latin typeface="Times New Roman" panose="02020603050405020304" pitchFamily="18" charset="0"/>
                <a:cs typeface="Times New Roman" panose="02020603050405020304" pitchFamily="18" charset="0"/>
              </a:rPr>
              <a:t>Hãy</a:t>
            </a:r>
            <a:r>
              <a:rPr lang="en-US" sz="3600" b="1" dirty="0">
                <a:solidFill>
                  <a:schemeClr val="accent1">
                    <a:lumMod val="50000"/>
                  </a:schemeClr>
                </a:solidFill>
                <a:latin typeface="Times New Roman" panose="02020603050405020304" pitchFamily="18" charset="0"/>
                <a:cs typeface="Times New Roman" panose="02020603050405020304" pitchFamily="18" charset="0"/>
              </a:rPr>
              <a:t> </a:t>
            </a:r>
            <a:r>
              <a:rPr lang="en-US" sz="3600" b="1" dirty="0" err="1">
                <a:solidFill>
                  <a:schemeClr val="accent1">
                    <a:lumMod val="50000"/>
                  </a:schemeClr>
                </a:solidFill>
                <a:latin typeface="Times New Roman" panose="02020603050405020304" pitchFamily="18" charset="0"/>
                <a:cs typeface="Times New Roman" panose="02020603050405020304" pitchFamily="18" charset="0"/>
              </a:rPr>
              <a:t>xây</a:t>
            </a:r>
            <a:r>
              <a:rPr lang="en-US" sz="3600" b="1" dirty="0">
                <a:solidFill>
                  <a:schemeClr val="accent1">
                    <a:lumMod val="50000"/>
                  </a:schemeClr>
                </a:solidFill>
                <a:latin typeface="Times New Roman" panose="02020603050405020304" pitchFamily="18" charset="0"/>
                <a:cs typeface="Times New Roman" panose="02020603050405020304" pitchFamily="18" charset="0"/>
              </a:rPr>
              <a:t> </a:t>
            </a:r>
            <a:r>
              <a:rPr lang="en-US" sz="3600" b="1" dirty="0" err="1">
                <a:solidFill>
                  <a:schemeClr val="accent1">
                    <a:lumMod val="50000"/>
                  </a:schemeClr>
                </a:solidFill>
                <a:latin typeface="Times New Roman" panose="02020603050405020304" pitchFamily="18" charset="0"/>
                <a:cs typeface="Times New Roman" panose="02020603050405020304" pitchFamily="18" charset="0"/>
              </a:rPr>
              <a:t>dựng</a:t>
            </a:r>
            <a:r>
              <a:rPr lang="en-US" sz="3600" b="1" dirty="0">
                <a:solidFill>
                  <a:schemeClr val="accent1">
                    <a:lumMod val="50000"/>
                  </a:schemeClr>
                </a:solidFill>
                <a:latin typeface="Times New Roman" panose="02020603050405020304" pitchFamily="18" charset="0"/>
                <a:cs typeface="Times New Roman" panose="02020603050405020304" pitchFamily="18" charset="0"/>
              </a:rPr>
              <a:t> </a:t>
            </a:r>
            <a:r>
              <a:rPr lang="en-US" sz="3600" b="1" dirty="0">
                <a:solidFill>
                  <a:srgbClr val="C00000"/>
                </a:solidFill>
                <a:latin typeface="Times New Roman" panose="02020603050405020304" pitchFamily="18" charset="0"/>
                <a:cs typeface="Times New Roman" panose="02020603050405020304" pitchFamily="18" charset="0"/>
              </a:rPr>
              <a:t>ƯỚC MƠ</a:t>
            </a:r>
            <a:br>
              <a:rPr lang="en-US" sz="3600" b="1" dirty="0">
                <a:solidFill>
                  <a:schemeClr val="accent1">
                    <a:lumMod val="50000"/>
                  </a:schemeClr>
                </a:solidFill>
                <a:latin typeface="Times New Roman" panose="02020603050405020304" pitchFamily="18" charset="0"/>
                <a:cs typeface="Times New Roman" panose="02020603050405020304" pitchFamily="18" charset="0"/>
              </a:rPr>
            </a:br>
            <a:r>
              <a:rPr lang="en-US" sz="3600" b="1" dirty="0" err="1">
                <a:solidFill>
                  <a:schemeClr val="accent1">
                    <a:lumMod val="50000"/>
                  </a:schemeClr>
                </a:solidFill>
                <a:latin typeface="Times New Roman" panose="02020603050405020304" pitchFamily="18" charset="0"/>
                <a:cs typeface="Times New Roman" panose="02020603050405020304" pitchFamily="18" charset="0"/>
              </a:rPr>
              <a:t>của</a:t>
            </a:r>
            <a:r>
              <a:rPr lang="en-US" sz="3600" b="1" dirty="0">
                <a:solidFill>
                  <a:schemeClr val="accent1">
                    <a:lumMod val="50000"/>
                  </a:schemeClr>
                </a:solidFill>
                <a:latin typeface="Times New Roman" panose="02020603050405020304" pitchFamily="18" charset="0"/>
                <a:cs typeface="Times New Roman" panose="02020603050405020304" pitchFamily="18" charset="0"/>
              </a:rPr>
              <a:t> </a:t>
            </a:r>
            <a:r>
              <a:rPr lang="en-US" sz="3600" b="1" dirty="0">
                <a:solidFill>
                  <a:srgbClr val="C00000"/>
                </a:solidFill>
                <a:latin typeface="Times New Roman" panose="02020603050405020304" pitchFamily="18" charset="0"/>
                <a:cs typeface="Times New Roman" panose="02020603050405020304" pitchFamily="18" charset="0"/>
              </a:rPr>
              <a:t>CHÍNH BẠN</a:t>
            </a:r>
            <a:br>
              <a:rPr lang="en-US" sz="3600" b="1" dirty="0">
                <a:solidFill>
                  <a:schemeClr val="accent1">
                    <a:lumMod val="50000"/>
                  </a:schemeClr>
                </a:solidFill>
                <a:latin typeface="Times New Roman" panose="02020603050405020304" pitchFamily="18" charset="0"/>
                <a:cs typeface="Times New Roman" panose="02020603050405020304" pitchFamily="18" charset="0"/>
              </a:rPr>
            </a:br>
            <a:r>
              <a:rPr lang="en-US" sz="3600" b="1" dirty="0" err="1">
                <a:solidFill>
                  <a:schemeClr val="accent5"/>
                </a:solidFill>
                <a:latin typeface="Times New Roman" panose="02020603050405020304" pitchFamily="18" charset="0"/>
                <a:cs typeface="Times New Roman" panose="02020603050405020304" pitchFamily="18" charset="0"/>
              </a:rPr>
              <a:t>hoặc</a:t>
            </a:r>
            <a:br>
              <a:rPr lang="en-US" sz="3600" b="1" dirty="0">
                <a:solidFill>
                  <a:schemeClr val="accent1">
                    <a:lumMod val="50000"/>
                  </a:schemeClr>
                </a:solidFill>
                <a:latin typeface="Times New Roman" panose="02020603050405020304" pitchFamily="18" charset="0"/>
                <a:cs typeface="Times New Roman" panose="02020603050405020304" pitchFamily="18" charset="0"/>
              </a:rPr>
            </a:br>
            <a:r>
              <a:rPr lang="en-US" sz="3600" b="1" dirty="0" err="1">
                <a:solidFill>
                  <a:schemeClr val="accent1">
                    <a:lumMod val="50000"/>
                  </a:schemeClr>
                </a:solidFill>
                <a:latin typeface="Times New Roman" panose="02020603050405020304" pitchFamily="18" charset="0"/>
                <a:cs typeface="Times New Roman" panose="02020603050405020304" pitchFamily="18" charset="0"/>
              </a:rPr>
              <a:t>Để</a:t>
            </a:r>
            <a:r>
              <a:rPr lang="en-US" sz="3600" b="1" dirty="0">
                <a:solidFill>
                  <a:schemeClr val="accent1">
                    <a:lumMod val="50000"/>
                  </a:schemeClr>
                </a:solidFill>
                <a:latin typeface="Times New Roman" panose="02020603050405020304" pitchFamily="18" charset="0"/>
                <a:cs typeface="Times New Roman" panose="02020603050405020304" pitchFamily="18" charset="0"/>
              </a:rPr>
              <a:t> </a:t>
            </a:r>
            <a:r>
              <a:rPr lang="en-US" sz="3600" b="1" dirty="0" err="1">
                <a:solidFill>
                  <a:schemeClr val="accent1">
                    <a:lumMod val="50000"/>
                  </a:schemeClr>
                </a:solidFill>
                <a:latin typeface="Times New Roman" panose="02020603050405020304" pitchFamily="18" charset="0"/>
                <a:cs typeface="Times New Roman" panose="02020603050405020304" pitchFamily="18" charset="0"/>
              </a:rPr>
              <a:t>người</a:t>
            </a:r>
            <a:r>
              <a:rPr lang="en-US" sz="3600" b="1" dirty="0">
                <a:solidFill>
                  <a:schemeClr val="accent1">
                    <a:lumMod val="50000"/>
                  </a:schemeClr>
                </a:solidFill>
                <a:latin typeface="Times New Roman" panose="02020603050405020304" pitchFamily="18" charset="0"/>
                <a:cs typeface="Times New Roman" panose="02020603050405020304" pitchFamily="18" charset="0"/>
              </a:rPr>
              <a:t> </a:t>
            </a:r>
            <a:r>
              <a:rPr lang="en-US" sz="3600" b="1" dirty="0" err="1">
                <a:solidFill>
                  <a:schemeClr val="accent1">
                    <a:lumMod val="50000"/>
                  </a:schemeClr>
                </a:solidFill>
                <a:latin typeface="Times New Roman" panose="02020603050405020304" pitchFamily="18" charset="0"/>
                <a:cs typeface="Times New Roman" panose="02020603050405020304" pitchFamily="18" charset="0"/>
              </a:rPr>
              <a:t>khác</a:t>
            </a:r>
            <a:r>
              <a:rPr lang="en-US" sz="3600" b="1" dirty="0">
                <a:solidFill>
                  <a:schemeClr val="accent1">
                    <a:lumMod val="50000"/>
                  </a:schemeClr>
                </a:solidFill>
                <a:latin typeface="Times New Roman" panose="02020603050405020304" pitchFamily="18" charset="0"/>
                <a:cs typeface="Times New Roman" panose="02020603050405020304" pitchFamily="18" charset="0"/>
              </a:rPr>
              <a:t> </a:t>
            </a:r>
            <a:r>
              <a:rPr lang="en-US" sz="3600" b="1" dirty="0">
                <a:solidFill>
                  <a:srgbClr val="C00000"/>
                </a:solidFill>
                <a:latin typeface="Times New Roman" panose="02020603050405020304" pitchFamily="18" charset="0"/>
                <a:cs typeface="Times New Roman" panose="02020603050405020304" pitchFamily="18" charset="0"/>
              </a:rPr>
              <a:t>THUÊ BẠN</a:t>
            </a:r>
            <a:br>
              <a:rPr lang="en-US" sz="3600" b="1" dirty="0">
                <a:solidFill>
                  <a:schemeClr val="accent1">
                    <a:lumMod val="50000"/>
                  </a:schemeClr>
                </a:solidFill>
                <a:latin typeface="Times New Roman" panose="02020603050405020304" pitchFamily="18" charset="0"/>
                <a:cs typeface="Times New Roman" panose="02020603050405020304" pitchFamily="18" charset="0"/>
              </a:rPr>
            </a:br>
            <a:r>
              <a:rPr lang="en-US" sz="3600" b="1" dirty="0" err="1">
                <a:solidFill>
                  <a:schemeClr val="accent1">
                    <a:lumMod val="50000"/>
                  </a:schemeClr>
                </a:solidFill>
                <a:latin typeface="Times New Roman" panose="02020603050405020304" pitchFamily="18" charset="0"/>
                <a:cs typeface="Times New Roman" panose="02020603050405020304" pitchFamily="18" charset="0"/>
              </a:rPr>
              <a:t>thực</a:t>
            </a:r>
            <a:r>
              <a:rPr lang="en-US" sz="3600" b="1" dirty="0">
                <a:solidFill>
                  <a:schemeClr val="accent1">
                    <a:lumMod val="50000"/>
                  </a:schemeClr>
                </a:solidFill>
                <a:latin typeface="Times New Roman" panose="02020603050405020304" pitchFamily="18" charset="0"/>
                <a:cs typeface="Times New Roman" panose="02020603050405020304" pitchFamily="18" charset="0"/>
              </a:rPr>
              <a:t> </a:t>
            </a:r>
            <a:r>
              <a:rPr lang="en-US" sz="3600" b="1" dirty="0" err="1">
                <a:solidFill>
                  <a:schemeClr val="accent1">
                    <a:lumMod val="50000"/>
                  </a:schemeClr>
                </a:solidFill>
                <a:latin typeface="Times New Roman" panose="02020603050405020304" pitchFamily="18" charset="0"/>
                <a:cs typeface="Times New Roman" panose="02020603050405020304" pitchFamily="18" charset="0"/>
              </a:rPr>
              <a:t>hiện</a:t>
            </a:r>
            <a:r>
              <a:rPr lang="en-US" sz="3600" b="1" dirty="0">
                <a:solidFill>
                  <a:schemeClr val="accent1">
                    <a:lumMod val="50000"/>
                  </a:schemeClr>
                </a:solidFill>
                <a:latin typeface="Times New Roman" panose="02020603050405020304" pitchFamily="18" charset="0"/>
                <a:cs typeface="Times New Roman" panose="02020603050405020304" pitchFamily="18" charset="0"/>
              </a:rPr>
              <a:t> </a:t>
            </a:r>
            <a:r>
              <a:rPr lang="en-US" sz="3600" b="1" dirty="0">
                <a:solidFill>
                  <a:srgbClr val="C00000"/>
                </a:solidFill>
                <a:latin typeface="Times New Roman" panose="02020603050405020304" pitchFamily="18" charset="0"/>
                <a:cs typeface="Times New Roman" panose="02020603050405020304" pitchFamily="18" charset="0"/>
              </a:rPr>
              <a:t>ƯỚC MƠ </a:t>
            </a:r>
            <a:r>
              <a:rPr lang="en-US" sz="3600" b="1" dirty="0" err="1">
                <a:solidFill>
                  <a:schemeClr val="accent1">
                    <a:lumMod val="50000"/>
                  </a:schemeClr>
                </a:solidFill>
                <a:latin typeface="Times New Roman" panose="02020603050405020304" pitchFamily="18" charset="0"/>
                <a:cs typeface="Times New Roman" panose="02020603050405020304" pitchFamily="18" charset="0"/>
              </a:rPr>
              <a:t>của</a:t>
            </a:r>
            <a:r>
              <a:rPr lang="en-US" sz="3600" b="1" dirty="0">
                <a:solidFill>
                  <a:schemeClr val="accent1">
                    <a:lumMod val="50000"/>
                  </a:schemeClr>
                </a:solidFill>
                <a:latin typeface="Times New Roman" panose="02020603050405020304" pitchFamily="18" charset="0"/>
                <a:cs typeface="Times New Roman" panose="02020603050405020304" pitchFamily="18" charset="0"/>
              </a:rPr>
              <a:t> </a:t>
            </a:r>
            <a:r>
              <a:rPr lang="en-US" sz="3600" b="1" dirty="0" err="1">
                <a:solidFill>
                  <a:schemeClr val="accent1">
                    <a:lumMod val="50000"/>
                  </a:schemeClr>
                </a:solidFill>
                <a:latin typeface="Times New Roman" panose="02020603050405020304" pitchFamily="18" charset="0"/>
                <a:cs typeface="Times New Roman" panose="02020603050405020304" pitchFamily="18" charset="0"/>
              </a:rPr>
              <a:t>họ</a:t>
            </a:r>
            <a:r>
              <a:rPr lang="en-US" sz="3600" b="1" dirty="0">
                <a:solidFill>
                  <a:schemeClr val="accent1">
                    <a:lumMod val="50000"/>
                  </a:schemeClr>
                </a:solidFill>
                <a:latin typeface="Times New Roman" panose="02020603050405020304" pitchFamily="18" charset="0"/>
                <a:cs typeface="Times New Roman" panose="02020603050405020304" pitchFamily="18" charset="0"/>
              </a:rPr>
              <a:t>.</a:t>
            </a:r>
          </a:p>
        </p:txBody>
      </p:sp>
      <p:sp>
        <p:nvSpPr>
          <p:cNvPr id="7" name="Title 1">
            <a:extLst>
              <a:ext uri="{FF2B5EF4-FFF2-40B4-BE49-F238E27FC236}">
                <a16:creationId xmlns:a16="http://schemas.microsoft.com/office/drawing/2014/main" id="{90744F7B-B0BD-419A-9CFF-AB7AF8E3FA48}"/>
              </a:ext>
            </a:extLst>
          </p:cNvPr>
          <p:cNvSpPr txBox="1">
            <a:spLocks/>
          </p:cNvSpPr>
          <p:nvPr/>
        </p:nvSpPr>
        <p:spPr>
          <a:xfrm>
            <a:off x="506843" y="3790950"/>
            <a:ext cx="5237285" cy="22193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chemeClr val="accent1">
                    <a:lumMod val="50000"/>
                  </a:schemeClr>
                </a:solidFill>
                <a:latin typeface="Times New Roman" panose="02020603050405020304" pitchFamily="18" charset="0"/>
                <a:cs typeface="Times New Roman" panose="02020603050405020304" pitchFamily="18" charset="0"/>
              </a:rPr>
              <a:t>Những </a:t>
            </a:r>
            <a:r>
              <a:rPr lang="en-US" sz="4800" b="1" dirty="0" err="1">
                <a:solidFill>
                  <a:schemeClr val="accent1">
                    <a:lumMod val="50000"/>
                  </a:schemeClr>
                </a:solidFill>
                <a:latin typeface="Times New Roman" panose="02020603050405020304" pitchFamily="18" charset="0"/>
                <a:cs typeface="Times New Roman" panose="02020603050405020304" pitchFamily="18" charset="0"/>
              </a:rPr>
              <a:t>gì</a:t>
            </a:r>
            <a:r>
              <a:rPr lang="en-US" sz="4800" b="1" dirty="0">
                <a:solidFill>
                  <a:schemeClr val="accent1">
                    <a:lumMod val="50000"/>
                  </a:schemeClr>
                </a:solidFill>
                <a:latin typeface="Times New Roman" panose="02020603050405020304" pitchFamily="18" charset="0"/>
                <a:cs typeface="Times New Roman" panose="02020603050405020304" pitchFamily="18" charset="0"/>
              </a:rPr>
              <a:t> </a:t>
            </a:r>
            <a:r>
              <a:rPr lang="en-US" sz="4800" b="1" dirty="0" err="1">
                <a:solidFill>
                  <a:schemeClr val="accent1">
                    <a:lumMod val="50000"/>
                  </a:schemeClr>
                </a:solidFill>
                <a:latin typeface="Times New Roman" panose="02020603050405020304" pitchFamily="18" charset="0"/>
                <a:cs typeface="Times New Roman" panose="02020603050405020304" pitchFamily="18" charset="0"/>
              </a:rPr>
              <a:t>bạn</a:t>
            </a:r>
            <a:r>
              <a:rPr lang="en-US" sz="4800" b="1" dirty="0">
                <a:solidFill>
                  <a:schemeClr val="accent1">
                    <a:lumMod val="50000"/>
                  </a:schemeClr>
                </a:solidFill>
                <a:latin typeface="Times New Roman" panose="02020603050405020304" pitchFamily="18" charset="0"/>
                <a:cs typeface="Times New Roman" panose="02020603050405020304" pitchFamily="18" charset="0"/>
              </a:rPr>
              <a:t> </a:t>
            </a:r>
            <a:r>
              <a:rPr lang="en-US" sz="4800" b="1" dirty="0" err="1">
                <a:solidFill>
                  <a:schemeClr val="accent1">
                    <a:lumMod val="50000"/>
                  </a:schemeClr>
                </a:solidFill>
                <a:latin typeface="Times New Roman" panose="02020603050405020304" pitchFamily="18" charset="0"/>
                <a:cs typeface="Times New Roman" panose="02020603050405020304" pitchFamily="18" charset="0"/>
              </a:rPr>
              <a:t>làm</a:t>
            </a:r>
            <a:r>
              <a:rPr lang="en-US" sz="4800" b="1" dirty="0">
                <a:solidFill>
                  <a:schemeClr val="accent1">
                    <a:lumMod val="50000"/>
                  </a:schemeClr>
                </a:solidFill>
                <a:latin typeface="Times New Roman" panose="02020603050405020304" pitchFamily="18" charset="0"/>
                <a:cs typeface="Times New Roman" panose="02020603050405020304" pitchFamily="18" charset="0"/>
              </a:rPr>
              <a:t> </a:t>
            </a:r>
          </a:p>
          <a:p>
            <a:pPr algn="ctr"/>
            <a:r>
              <a:rPr lang="en-US" sz="4800" b="1" dirty="0" err="1">
                <a:solidFill>
                  <a:schemeClr val="accent1">
                    <a:lumMod val="50000"/>
                  </a:schemeClr>
                </a:solidFill>
                <a:latin typeface="Times New Roman" panose="02020603050405020304" pitchFamily="18" charset="0"/>
                <a:cs typeface="Times New Roman" panose="02020603050405020304" pitchFamily="18" charset="0"/>
              </a:rPr>
              <a:t>định</a:t>
            </a:r>
            <a:r>
              <a:rPr lang="en-US" sz="4800" b="1" dirty="0">
                <a:solidFill>
                  <a:schemeClr val="accent1">
                    <a:lumMod val="50000"/>
                  </a:schemeClr>
                </a:solidFill>
                <a:latin typeface="Times New Roman" panose="02020603050405020304" pitchFamily="18" charset="0"/>
                <a:cs typeface="Times New Roman" panose="02020603050405020304" pitchFamily="18" charset="0"/>
              </a:rPr>
              <a:t> </a:t>
            </a:r>
            <a:r>
              <a:rPr lang="en-US" sz="4800" b="1" dirty="0" err="1">
                <a:solidFill>
                  <a:schemeClr val="accent1">
                    <a:lumMod val="50000"/>
                  </a:schemeClr>
                </a:solidFill>
                <a:latin typeface="Times New Roman" panose="02020603050405020304" pitchFamily="18" charset="0"/>
                <a:cs typeface="Times New Roman" panose="02020603050405020304" pitchFamily="18" charset="0"/>
              </a:rPr>
              <a:t>nghĩa</a:t>
            </a:r>
            <a:endParaRPr lang="en-US" sz="4800" b="1"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en-US" sz="4800" b="1" dirty="0" err="1">
                <a:solidFill>
                  <a:schemeClr val="accent1">
                    <a:lumMod val="50000"/>
                  </a:schemeClr>
                </a:solidFill>
                <a:latin typeface="Times New Roman" panose="02020603050405020304" pitchFamily="18" charset="0"/>
                <a:cs typeface="Times New Roman" panose="02020603050405020304" pitchFamily="18" charset="0"/>
              </a:rPr>
              <a:t>bạn</a:t>
            </a:r>
            <a:r>
              <a:rPr lang="en-US" sz="4800" b="1" dirty="0">
                <a:solidFill>
                  <a:schemeClr val="accent1">
                    <a:lumMod val="50000"/>
                  </a:schemeClr>
                </a:solidFill>
                <a:latin typeface="Times New Roman" panose="02020603050405020304" pitchFamily="18" charset="0"/>
                <a:cs typeface="Times New Roman" panose="02020603050405020304" pitchFamily="18" charset="0"/>
              </a:rPr>
              <a:t> </a:t>
            </a:r>
            <a:r>
              <a:rPr lang="en-US" sz="4800" b="1" dirty="0" err="1">
                <a:solidFill>
                  <a:schemeClr val="accent1">
                    <a:lumMod val="50000"/>
                  </a:schemeClr>
                </a:solidFill>
                <a:latin typeface="Times New Roman" panose="02020603050405020304" pitchFamily="18" charset="0"/>
                <a:cs typeface="Times New Roman" panose="02020603050405020304" pitchFamily="18" charset="0"/>
              </a:rPr>
              <a:t>là</a:t>
            </a:r>
            <a:r>
              <a:rPr lang="en-US" sz="4800" b="1" dirty="0">
                <a:solidFill>
                  <a:schemeClr val="accent1">
                    <a:lumMod val="50000"/>
                  </a:schemeClr>
                </a:solidFill>
                <a:latin typeface="Times New Roman" panose="02020603050405020304" pitchFamily="18" charset="0"/>
                <a:cs typeface="Times New Roman" panose="02020603050405020304" pitchFamily="18" charset="0"/>
              </a:rPr>
              <a:t> ai</a:t>
            </a:r>
          </a:p>
        </p:txBody>
      </p:sp>
      <p:pic>
        <p:nvPicPr>
          <p:cNvPr id="8" name="Picture 7">
            <a:extLst>
              <a:ext uri="{FF2B5EF4-FFF2-40B4-BE49-F238E27FC236}">
                <a16:creationId xmlns:a16="http://schemas.microsoft.com/office/drawing/2014/main" id="{FD998DF2-830F-45CA-9EC0-8463AE83D775}"/>
              </a:ext>
            </a:extLst>
          </p:cNvPr>
          <p:cNvPicPr>
            <a:picLocks noChangeAspect="1"/>
          </p:cNvPicPr>
          <p:nvPr/>
        </p:nvPicPr>
        <p:blipFill>
          <a:blip r:embed="rId3"/>
          <a:stretch>
            <a:fillRect/>
          </a:stretch>
        </p:blipFill>
        <p:spPr>
          <a:xfrm>
            <a:off x="577250" y="433261"/>
            <a:ext cx="4705832" cy="2876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a:extLst>
              <a:ext uri="{FF2B5EF4-FFF2-40B4-BE49-F238E27FC236}">
                <a16:creationId xmlns:a16="http://schemas.microsoft.com/office/drawing/2014/main" id="{99EEFBA6-14C0-4925-B3D9-F22B7CE1F1A1}"/>
              </a:ext>
            </a:extLst>
          </p:cNvPr>
          <p:cNvSpPr txBox="1"/>
          <p:nvPr/>
        </p:nvSpPr>
        <p:spPr>
          <a:xfrm>
            <a:off x="6291584" y="4391246"/>
            <a:ext cx="4688959" cy="1323439"/>
          </a:xfrm>
          <a:prstGeom prst="rect">
            <a:avLst/>
          </a:prstGeom>
          <a:noFill/>
        </p:spPr>
        <p:txBody>
          <a:bodyPr wrap="square" rtlCol="0">
            <a:spAutoFit/>
          </a:bodyPr>
          <a:lstStyle/>
          <a:p>
            <a:pPr algn="ctr"/>
            <a:r>
              <a:rPr lang="en-US" sz="4000" b="1" dirty="0">
                <a:solidFill>
                  <a:srgbClr val="FF0000"/>
                </a:solidFill>
              </a:rPr>
              <a:t>MƠ ƯỚC </a:t>
            </a:r>
            <a:r>
              <a:rPr lang="en-US" sz="4000" b="1" dirty="0" err="1">
                <a:solidFill>
                  <a:srgbClr val="FF0000"/>
                </a:solidFill>
              </a:rPr>
              <a:t>thế</a:t>
            </a:r>
            <a:r>
              <a:rPr lang="en-US" sz="4000" b="1" dirty="0">
                <a:solidFill>
                  <a:srgbClr val="FF0000"/>
                </a:solidFill>
              </a:rPr>
              <a:t> </a:t>
            </a:r>
            <a:r>
              <a:rPr lang="en-US" sz="4000" b="1" dirty="0" err="1">
                <a:solidFill>
                  <a:srgbClr val="FF0000"/>
                </a:solidFill>
              </a:rPr>
              <a:t>nào</a:t>
            </a:r>
            <a:r>
              <a:rPr lang="en-US" sz="4000" b="1" dirty="0">
                <a:solidFill>
                  <a:srgbClr val="FF0000"/>
                </a:solidFill>
              </a:rPr>
              <a:t>, </a:t>
            </a:r>
          </a:p>
          <a:p>
            <a:pPr algn="ctr"/>
            <a:r>
              <a:rPr lang="en-US" sz="4000" b="1" dirty="0" err="1">
                <a:solidFill>
                  <a:srgbClr val="FF0000"/>
                </a:solidFill>
              </a:rPr>
              <a:t>cuộc</a:t>
            </a:r>
            <a:r>
              <a:rPr lang="en-US" sz="4000" b="1" dirty="0">
                <a:solidFill>
                  <a:srgbClr val="FF0000"/>
                </a:solidFill>
              </a:rPr>
              <a:t> </a:t>
            </a:r>
            <a:r>
              <a:rPr lang="en-US" sz="4000" b="1" dirty="0" err="1">
                <a:solidFill>
                  <a:srgbClr val="FF0000"/>
                </a:solidFill>
              </a:rPr>
              <a:t>đời</a:t>
            </a:r>
            <a:r>
              <a:rPr lang="en-US" sz="4000" b="1" dirty="0">
                <a:solidFill>
                  <a:srgbClr val="FF0000"/>
                </a:solidFill>
              </a:rPr>
              <a:t> </a:t>
            </a:r>
            <a:r>
              <a:rPr lang="en-US" sz="4000" b="1" dirty="0" err="1">
                <a:solidFill>
                  <a:srgbClr val="FF0000"/>
                </a:solidFill>
              </a:rPr>
              <a:t>như</a:t>
            </a:r>
            <a:r>
              <a:rPr lang="en-US" sz="4000" b="1" dirty="0">
                <a:solidFill>
                  <a:srgbClr val="FF0000"/>
                </a:solidFill>
              </a:rPr>
              <a:t> </a:t>
            </a:r>
            <a:r>
              <a:rPr lang="en-US" sz="4000" b="1" dirty="0" err="1">
                <a:solidFill>
                  <a:srgbClr val="FF0000"/>
                </a:solidFill>
              </a:rPr>
              <a:t>thế</a:t>
            </a:r>
            <a:endParaRPr lang="en-US" sz="4000" b="1" dirty="0">
              <a:solidFill>
                <a:srgbClr val="FF0000"/>
              </a:solidFill>
            </a:endParaRPr>
          </a:p>
        </p:txBody>
      </p:sp>
    </p:spTree>
    <p:extLst>
      <p:ext uri="{BB962C8B-B14F-4D97-AF65-F5344CB8AC3E}">
        <p14:creationId xmlns:p14="http://schemas.microsoft.com/office/powerpoint/2010/main" val="344026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5730A3-EEE2-477B-85AB-00E504261D96}"/>
              </a:ext>
            </a:extLst>
          </p:cNvPr>
          <p:cNvSpPr>
            <a:spLocks noGrp="1"/>
          </p:cNvSpPr>
          <p:nvPr>
            <p:ph idx="1"/>
          </p:nvPr>
        </p:nvSpPr>
        <p:spPr>
          <a:xfrm>
            <a:off x="734505" y="1721930"/>
            <a:ext cx="10515600" cy="4351338"/>
          </a:xfrm>
        </p:spPr>
        <p:txBody>
          <a:bodyPr/>
          <a:lstStyle/>
          <a:p>
            <a:pPr marL="0" indent="0" algn="ctr">
              <a:buNone/>
            </a:pPr>
            <a:endParaRPr lang="en-US" dirty="0"/>
          </a:p>
          <a:p>
            <a:pPr marL="0" indent="0" algn="ctr">
              <a:buNone/>
            </a:pPr>
            <a:endParaRPr lang="en-US" dirty="0"/>
          </a:p>
          <a:p>
            <a:pPr marL="0" indent="0" algn="ctr">
              <a:buNone/>
            </a:pPr>
            <a:r>
              <a:rPr lang="en-US" sz="7200" b="1" dirty="0">
                <a:solidFill>
                  <a:schemeClr val="accent5">
                    <a:lumMod val="75000"/>
                  </a:schemeClr>
                </a:solidFill>
              </a:rPr>
              <a:t>ĐÔI CHÚT VỀ BẢN THÂN</a:t>
            </a:r>
          </a:p>
        </p:txBody>
      </p:sp>
    </p:spTree>
    <p:extLst>
      <p:ext uri="{BB962C8B-B14F-4D97-AF65-F5344CB8AC3E}">
        <p14:creationId xmlns:p14="http://schemas.microsoft.com/office/powerpoint/2010/main" val="239269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D01A6-AD76-4BB3-8597-F898CD71273A}"/>
              </a:ext>
            </a:extLst>
          </p:cNvPr>
          <p:cNvSpPr>
            <a:spLocks noGrp="1"/>
          </p:cNvSpPr>
          <p:nvPr>
            <p:ph type="title"/>
          </p:nvPr>
        </p:nvSpPr>
        <p:spPr>
          <a:xfrm>
            <a:off x="5003800" y="101600"/>
            <a:ext cx="7008628" cy="836354"/>
          </a:xfrm>
        </p:spPr>
        <p:txBody>
          <a:bodyPr>
            <a:normAutofit/>
          </a:bodyPr>
          <a:lstStyle/>
          <a:p>
            <a:r>
              <a:rPr lang="en-US" sz="4000" b="1" dirty="0">
                <a:solidFill>
                  <a:srgbClr val="C00000"/>
                </a:solidFill>
              </a:rPr>
              <a:t>Top 10 </a:t>
            </a:r>
            <a:r>
              <a:rPr lang="en-US" sz="4000" b="1" dirty="0" err="1">
                <a:solidFill>
                  <a:srgbClr val="C00000"/>
                </a:solidFill>
              </a:rPr>
              <a:t>những</a:t>
            </a:r>
            <a:r>
              <a:rPr lang="en-US" sz="4000" b="1" dirty="0">
                <a:solidFill>
                  <a:srgbClr val="C00000"/>
                </a:solidFill>
              </a:rPr>
              <a:t> </a:t>
            </a:r>
            <a:r>
              <a:rPr lang="en-US" sz="4000" b="1" dirty="0" err="1">
                <a:solidFill>
                  <a:srgbClr val="C00000"/>
                </a:solidFill>
              </a:rPr>
              <a:t>phát</a:t>
            </a:r>
            <a:r>
              <a:rPr lang="en-US" sz="4000" b="1" dirty="0">
                <a:solidFill>
                  <a:srgbClr val="C00000"/>
                </a:solidFill>
              </a:rPr>
              <a:t> </a:t>
            </a:r>
            <a:r>
              <a:rPr lang="en-US" sz="4000" b="1" dirty="0" err="1">
                <a:solidFill>
                  <a:srgbClr val="C00000"/>
                </a:solidFill>
              </a:rPr>
              <a:t>biểu</a:t>
            </a:r>
            <a:r>
              <a:rPr lang="en-US" sz="4000" b="1" dirty="0">
                <a:solidFill>
                  <a:srgbClr val="C00000"/>
                </a:solidFill>
              </a:rPr>
              <a:t> </a:t>
            </a:r>
            <a:r>
              <a:rPr lang="en-US" sz="4000" b="1" dirty="0" err="1">
                <a:solidFill>
                  <a:srgbClr val="C00000"/>
                </a:solidFill>
              </a:rPr>
              <a:t>ngốc</a:t>
            </a:r>
            <a:r>
              <a:rPr lang="en-US" sz="4000" b="1" dirty="0">
                <a:solidFill>
                  <a:srgbClr val="C00000"/>
                </a:solidFill>
              </a:rPr>
              <a:t> </a:t>
            </a:r>
            <a:r>
              <a:rPr lang="en-US" sz="4000" b="1" dirty="0" err="1">
                <a:solidFill>
                  <a:srgbClr val="C00000"/>
                </a:solidFill>
              </a:rPr>
              <a:t>xít</a:t>
            </a:r>
            <a:endParaRPr lang="en-US" sz="4000" b="1" dirty="0">
              <a:solidFill>
                <a:srgbClr val="C00000"/>
              </a:solidFill>
            </a:endParaRPr>
          </a:p>
        </p:txBody>
      </p:sp>
      <p:sp>
        <p:nvSpPr>
          <p:cNvPr id="4" name="Content Placeholder 3">
            <a:extLst>
              <a:ext uri="{FF2B5EF4-FFF2-40B4-BE49-F238E27FC236}">
                <a16:creationId xmlns:a16="http://schemas.microsoft.com/office/drawing/2014/main" id="{463CB0F3-2F09-451D-B862-91AAF6C1C5CD}"/>
              </a:ext>
            </a:extLst>
          </p:cNvPr>
          <p:cNvSpPr>
            <a:spLocks noGrp="1"/>
          </p:cNvSpPr>
          <p:nvPr>
            <p:ph idx="1"/>
          </p:nvPr>
        </p:nvSpPr>
        <p:spPr>
          <a:xfrm>
            <a:off x="213360" y="1087120"/>
            <a:ext cx="11978640" cy="5669280"/>
          </a:xfrm>
        </p:spPr>
        <p:txBody>
          <a:bodyPr>
            <a:normAutofit/>
          </a:bodyPr>
          <a:lstStyle/>
          <a:p>
            <a:pPr marL="0" indent="0">
              <a:spcAft>
                <a:spcPts val="600"/>
              </a:spcAft>
              <a:buNone/>
            </a:pPr>
            <a:r>
              <a:rPr lang="vi-VN" sz="2400" b="1" dirty="0">
                <a:solidFill>
                  <a:schemeClr val="accent1">
                    <a:lumMod val="50000"/>
                  </a:schemeClr>
                </a:solidFill>
              </a:rPr>
              <a:t>10. Chẳng có lý do gì để mỗi cá nhân phải có một cái máy vi tính trong nhà họ.</a:t>
            </a:r>
            <a:endParaRPr lang="en-US" sz="2400" b="1" dirty="0">
              <a:solidFill>
                <a:schemeClr val="accent1">
                  <a:lumMod val="50000"/>
                </a:schemeClr>
              </a:solidFill>
            </a:endParaRPr>
          </a:p>
          <a:p>
            <a:pPr marL="0" indent="0">
              <a:spcAft>
                <a:spcPts val="600"/>
              </a:spcAft>
              <a:buNone/>
            </a:pPr>
            <a:r>
              <a:rPr lang="vi-VN" sz="2000" i="1" dirty="0">
                <a:solidFill>
                  <a:srgbClr val="C00000"/>
                </a:solidFill>
              </a:rPr>
              <a:t>Kenneth Olsen, Chủ tịch- người sáng lập Công ty Digital equipment 1977 </a:t>
            </a:r>
            <a:endParaRPr lang="en-US" sz="2000" i="1" dirty="0">
              <a:solidFill>
                <a:srgbClr val="C00000"/>
              </a:solidFill>
            </a:endParaRPr>
          </a:p>
          <a:p>
            <a:pPr marL="0" indent="0">
              <a:spcAft>
                <a:spcPts val="600"/>
              </a:spcAft>
              <a:buNone/>
            </a:pPr>
            <a:r>
              <a:rPr lang="vi-VN" sz="2400" b="1" dirty="0">
                <a:solidFill>
                  <a:schemeClr val="accent1">
                    <a:lumMod val="50000"/>
                  </a:schemeClr>
                </a:solidFill>
              </a:rPr>
              <a:t>9. Máy bay là món đồ chơi thú vị, nhưng không có giá trị về mặt quân sự.</a:t>
            </a:r>
            <a:endParaRPr lang="en-US" sz="2400" b="1" dirty="0">
              <a:solidFill>
                <a:schemeClr val="accent1">
                  <a:lumMod val="50000"/>
                </a:schemeClr>
              </a:solidFill>
            </a:endParaRPr>
          </a:p>
          <a:p>
            <a:pPr marL="0" indent="0">
              <a:spcAft>
                <a:spcPts val="600"/>
              </a:spcAft>
              <a:buNone/>
            </a:pPr>
            <a:r>
              <a:rPr lang="vi-VN" sz="2000" i="1" dirty="0">
                <a:solidFill>
                  <a:srgbClr val="C00000"/>
                </a:solidFill>
              </a:rPr>
              <a:t>Marshal Ferdinand Foch, Nhà chiến lược quân sự và Tổng tư lệnh quân đội Pháp trong thế chiến thứ nhất 1911</a:t>
            </a:r>
            <a:endParaRPr lang="en-US" sz="2000" i="1" dirty="0">
              <a:solidFill>
                <a:srgbClr val="C00000"/>
              </a:solidFill>
            </a:endParaRPr>
          </a:p>
          <a:p>
            <a:pPr marL="0" indent="0">
              <a:spcAft>
                <a:spcPts val="600"/>
              </a:spcAft>
              <a:buNone/>
            </a:pPr>
            <a:r>
              <a:rPr lang="vi-VN" sz="2400" b="1" dirty="0">
                <a:solidFill>
                  <a:schemeClr val="accent1">
                    <a:lumMod val="50000"/>
                  </a:schemeClr>
                </a:solidFill>
              </a:rPr>
              <a:t>8. Loài người không bao giờ có thể lên tới mặt trăng, bất kể mọi tiến bộ khoa học trong tương lai.</a:t>
            </a:r>
            <a:endParaRPr lang="en-US" sz="2400" b="1" dirty="0">
              <a:solidFill>
                <a:schemeClr val="accent1">
                  <a:lumMod val="50000"/>
                </a:schemeClr>
              </a:solidFill>
            </a:endParaRPr>
          </a:p>
          <a:p>
            <a:pPr marL="0" indent="0">
              <a:spcAft>
                <a:spcPts val="600"/>
              </a:spcAft>
              <a:buNone/>
            </a:pPr>
            <a:r>
              <a:rPr lang="vi-VN" sz="2000" i="1" dirty="0">
                <a:solidFill>
                  <a:srgbClr val="C00000"/>
                </a:solidFill>
              </a:rPr>
              <a:t>Tiến sĩ Lee De Forest- Người phát minh ra đèn ống ba cực và radio, 25/ 2/1967</a:t>
            </a:r>
            <a:endParaRPr lang="en-US" sz="2000" i="1" dirty="0">
              <a:solidFill>
                <a:srgbClr val="C00000"/>
              </a:solidFill>
            </a:endParaRPr>
          </a:p>
          <a:p>
            <a:pPr marL="0" indent="0" algn="just">
              <a:spcAft>
                <a:spcPts val="600"/>
              </a:spcAft>
              <a:buNone/>
            </a:pPr>
            <a:r>
              <a:rPr lang="vi-VN" sz="2400" b="1" dirty="0">
                <a:solidFill>
                  <a:schemeClr val="accent1">
                    <a:lumMod val="50000"/>
                  </a:schemeClr>
                </a:solidFill>
              </a:rPr>
              <a:t>7. Tivi sẽ không thể được duy trì ở bất kỳ thị trường nào mà chúng chiếm lĩnh quá 6 tháng đầu. Mọi người sẽ sớm mệt mỏi với việc đêm nào cũng dán mắt vào một cái thùng gỗ dán.</a:t>
            </a:r>
            <a:endParaRPr lang="en-US" sz="2400" b="1" dirty="0">
              <a:solidFill>
                <a:schemeClr val="accent1">
                  <a:lumMod val="50000"/>
                </a:schemeClr>
              </a:solidFill>
            </a:endParaRPr>
          </a:p>
          <a:p>
            <a:pPr marL="0" indent="0">
              <a:spcAft>
                <a:spcPts val="600"/>
              </a:spcAft>
              <a:buNone/>
            </a:pPr>
            <a:r>
              <a:rPr lang="vi-VN" sz="2000" i="1" dirty="0">
                <a:solidFill>
                  <a:srgbClr val="C00000"/>
                </a:solidFill>
              </a:rPr>
              <a:t>Darryl F Zanuck-  Giám đốc hãng phim 20th Century Fox, 1946</a:t>
            </a:r>
            <a:endParaRPr lang="en-US" sz="2000" i="1" dirty="0">
              <a:solidFill>
                <a:srgbClr val="C00000"/>
              </a:solidFill>
            </a:endParaRPr>
          </a:p>
        </p:txBody>
      </p:sp>
    </p:spTree>
    <p:extLst>
      <p:ext uri="{BB962C8B-B14F-4D97-AF65-F5344CB8AC3E}">
        <p14:creationId xmlns:p14="http://schemas.microsoft.com/office/powerpoint/2010/main" val="3881476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63CB0F3-2F09-451D-B862-91AAF6C1C5CD}"/>
              </a:ext>
            </a:extLst>
          </p:cNvPr>
          <p:cNvSpPr>
            <a:spLocks noGrp="1"/>
          </p:cNvSpPr>
          <p:nvPr>
            <p:ph idx="1"/>
          </p:nvPr>
        </p:nvSpPr>
        <p:spPr>
          <a:xfrm>
            <a:off x="180340" y="215960"/>
            <a:ext cx="11831320" cy="6520120"/>
          </a:xfrm>
        </p:spPr>
        <p:txBody>
          <a:bodyPr>
            <a:normAutofit/>
          </a:bodyPr>
          <a:lstStyle/>
          <a:p>
            <a:pPr marL="0" indent="0">
              <a:spcAft>
                <a:spcPts val="600"/>
              </a:spcAft>
              <a:buNone/>
            </a:pPr>
            <a:r>
              <a:rPr lang="vi-VN" sz="2400" b="1" dirty="0">
                <a:solidFill>
                  <a:schemeClr val="accent1">
                    <a:lumMod val="50000"/>
                  </a:schemeClr>
                </a:solidFill>
              </a:rPr>
              <a:t>6. Chúng tôi không thích âm nhạc của họ, các nhóm chơi guitar đã hết thời.</a:t>
            </a:r>
            <a:endParaRPr lang="en-US" sz="2400" b="1" dirty="0">
              <a:solidFill>
                <a:schemeClr val="accent1">
                  <a:lumMod val="50000"/>
                </a:schemeClr>
              </a:solidFill>
            </a:endParaRPr>
          </a:p>
          <a:p>
            <a:pPr marL="0" indent="0">
              <a:spcAft>
                <a:spcPts val="600"/>
              </a:spcAft>
              <a:buNone/>
            </a:pPr>
            <a:r>
              <a:rPr lang="vi-VN" sz="2000" i="1" dirty="0">
                <a:solidFill>
                  <a:srgbClr val="C00000"/>
                </a:solidFill>
              </a:rPr>
              <a:t>Hãng thu âm Decca từ chối Ban nhạc The Beatles, 1962.</a:t>
            </a:r>
            <a:endParaRPr lang="en-US" sz="2000" i="1" dirty="0">
              <a:solidFill>
                <a:srgbClr val="C00000"/>
              </a:solidFill>
            </a:endParaRPr>
          </a:p>
          <a:p>
            <a:pPr marL="0" indent="0">
              <a:spcAft>
                <a:spcPts val="600"/>
              </a:spcAft>
              <a:buNone/>
            </a:pPr>
            <a:r>
              <a:rPr lang="vi-VN" sz="2400" b="1" dirty="0">
                <a:solidFill>
                  <a:schemeClr val="accent1">
                    <a:lumMod val="50000"/>
                  </a:schemeClr>
                </a:solidFill>
              </a:rPr>
              <a:t>5. Với phần đông dân chúng việc sử dụng thuốc lá quả thật mang lại lợi ích.</a:t>
            </a:r>
            <a:endParaRPr lang="en-US" sz="2400" b="1" dirty="0">
              <a:solidFill>
                <a:schemeClr val="accent1">
                  <a:lumMod val="50000"/>
                </a:schemeClr>
              </a:solidFill>
            </a:endParaRPr>
          </a:p>
          <a:p>
            <a:pPr marL="0" indent="0">
              <a:spcAft>
                <a:spcPts val="600"/>
              </a:spcAft>
              <a:buNone/>
            </a:pPr>
            <a:r>
              <a:rPr lang="vi-VN" sz="2000" i="1" dirty="0">
                <a:solidFill>
                  <a:srgbClr val="C00000"/>
                </a:solidFill>
              </a:rPr>
              <a:t>Bác sĩ IAn G MacDonald , Viện phẫu thuật lớp Los Angeles - trích dẫn từ Newweek,  18/11/1969.</a:t>
            </a:r>
            <a:endParaRPr lang="en-US" sz="2000" i="1" dirty="0">
              <a:solidFill>
                <a:srgbClr val="C00000"/>
              </a:solidFill>
            </a:endParaRPr>
          </a:p>
          <a:p>
            <a:pPr marL="0" indent="0">
              <a:spcAft>
                <a:spcPts val="600"/>
              </a:spcAft>
              <a:buNone/>
            </a:pPr>
            <a:r>
              <a:rPr lang="vi-VN" sz="2400" b="1" dirty="0">
                <a:solidFill>
                  <a:schemeClr val="accent1">
                    <a:lumMod val="50000"/>
                  </a:schemeClr>
                </a:solidFill>
              </a:rPr>
              <a:t>4. Chiếc máy điện thoại có quá nhiều khuyết điểm để có thể xem là một phương tiện truyền thông. Về cơ bản nó chẳng có giá trị gì đối với chúng ta.</a:t>
            </a:r>
            <a:endParaRPr lang="en-US" sz="2400" b="1" dirty="0">
              <a:solidFill>
                <a:schemeClr val="accent1">
                  <a:lumMod val="50000"/>
                </a:schemeClr>
              </a:solidFill>
            </a:endParaRPr>
          </a:p>
          <a:p>
            <a:pPr marL="0" indent="0">
              <a:spcAft>
                <a:spcPts val="600"/>
              </a:spcAft>
              <a:buNone/>
            </a:pPr>
            <a:r>
              <a:rPr lang="en-US" sz="2000" i="1" dirty="0" err="1">
                <a:solidFill>
                  <a:srgbClr val="C00000"/>
                </a:solidFill>
              </a:rPr>
              <a:t>Bản</a:t>
            </a:r>
            <a:r>
              <a:rPr lang="en-US" sz="2000" i="1" dirty="0">
                <a:solidFill>
                  <a:srgbClr val="C00000"/>
                </a:solidFill>
              </a:rPr>
              <a:t> </a:t>
            </a:r>
            <a:r>
              <a:rPr lang="en-US" sz="2000" i="1" dirty="0" err="1">
                <a:solidFill>
                  <a:srgbClr val="C00000"/>
                </a:solidFill>
              </a:rPr>
              <a:t>kỷ</a:t>
            </a:r>
            <a:r>
              <a:rPr lang="en-US" sz="2000" i="1" dirty="0">
                <a:solidFill>
                  <a:srgbClr val="C00000"/>
                </a:solidFill>
              </a:rPr>
              <a:t> </a:t>
            </a:r>
            <a:r>
              <a:rPr lang="en-US" sz="2000" i="1" dirty="0" err="1">
                <a:solidFill>
                  <a:srgbClr val="C00000"/>
                </a:solidFill>
              </a:rPr>
              <a:t>lục</a:t>
            </a:r>
            <a:r>
              <a:rPr lang="en-US" sz="2000" i="1" dirty="0">
                <a:solidFill>
                  <a:srgbClr val="C00000"/>
                </a:solidFill>
              </a:rPr>
              <a:t> </a:t>
            </a:r>
            <a:r>
              <a:rPr lang="en-US" sz="2000" i="1" dirty="0" err="1">
                <a:solidFill>
                  <a:srgbClr val="C00000"/>
                </a:solidFill>
              </a:rPr>
              <a:t>của</a:t>
            </a:r>
            <a:r>
              <a:rPr lang="en-US" sz="2000" i="1" dirty="0">
                <a:solidFill>
                  <a:srgbClr val="C00000"/>
                </a:solidFill>
              </a:rPr>
              <a:t> Western Union </a:t>
            </a:r>
            <a:r>
              <a:rPr lang="vi-VN" sz="2000" i="1" dirty="0">
                <a:solidFill>
                  <a:srgbClr val="C00000"/>
                </a:solidFill>
              </a:rPr>
              <a:t>I</a:t>
            </a:r>
            <a:r>
              <a:rPr lang="en-US" sz="2000" i="1" dirty="0" err="1">
                <a:solidFill>
                  <a:srgbClr val="C00000"/>
                </a:solidFill>
              </a:rPr>
              <a:t>nternal</a:t>
            </a:r>
            <a:r>
              <a:rPr lang="en-US" sz="2000" i="1" dirty="0">
                <a:solidFill>
                  <a:srgbClr val="C00000"/>
                </a:solidFill>
              </a:rPr>
              <a:t>, 1876</a:t>
            </a:r>
          </a:p>
          <a:p>
            <a:pPr marL="0" indent="0">
              <a:spcAft>
                <a:spcPts val="600"/>
              </a:spcAft>
              <a:buNone/>
            </a:pPr>
            <a:r>
              <a:rPr lang="vi-VN" sz="2400" b="1" dirty="0">
                <a:solidFill>
                  <a:schemeClr val="accent1">
                    <a:lumMod val="50000"/>
                  </a:schemeClr>
                </a:solidFill>
              </a:rPr>
              <a:t>3. Trái đất là trung tâm của vũ trụ</a:t>
            </a:r>
            <a:r>
              <a:rPr lang="en-US" sz="2400" b="1" dirty="0">
                <a:solidFill>
                  <a:schemeClr val="accent1">
                    <a:lumMod val="50000"/>
                  </a:schemeClr>
                </a:solidFill>
              </a:rPr>
              <a:t> </a:t>
            </a:r>
            <a:r>
              <a:rPr lang="vi-VN" sz="2400" b="1" dirty="0">
                <a:solidFill>
                  <a:schemeClr val="accent1">
                    <a:lumMod val="50000"/>
                  </a:schemeClr>
                </a:solidFill>
              </a:rPr>
              <a:t> </a:t>
            </a:r>
            <a:endParaRPr lang="en-US" sz="2400" b="1" dirty="0">
              <a:solidFill>
                <a:schemeClr val="accent1">
                  <a:lumMod val="50000"/>
                </a:schemeClr>
              </a:solidFill>
            </a:endParaRPr>
          </a:p>
          <a:p>
            <a:pPr marL="0" indent="0">
              <a:spcAft>
                <a:spcPts val="600"/>
              </a:spcAft>
              <a:buNone/>
            </a:pPr>
            <a:r>
              <a:rPr lang="vi-VN" sz="2000" i="1" dirty="0">
                <a:solidFill>
                  <a:srgbClr val="C00000"/>
                </a:solidFill>
              </a:rPr>
              <a:t>Ptolemy - Nhà thiên văn học lừng danh Ai Cập thế kỷ thứ hai.</a:t>
            </a:r>
            <a:endParaRPr lang="en-US" sz="2000" i="1" dirty="0">
              <a:solidFill>
                <a:srgbClr val="C00000"/>
              </a:solidFill>
            </a:endParaRPr>
          </a:p>
          <a:p>
            <a:pPr marL="0" indent="0">
              <a:spcAft>
                <a:spcPts val="600"/>
              </a:spcAft>
              <a:buNone/>
            </a:pPr>
            <a:r>
              <a:rPr lang="vi-VN" sz="2400" b="1" dirty="0">
                <a:solidFill>
                  <a:schemeClr val="accent1">
                    <a:lumMod val="50000"/>
                  </a:schemeClr>
                </a:solidFill>
              </a:rPr>
              <a:t>2. Chẳng có gì quan trọng xảy ra trong ngày hôm nay cả</a:t>
            </a:r>
            <a:endParaRPr lang="en-US" sz="2400" b="1" dirty="0">
              <a:solidFill>
                <a:schemeClr val="accent1">
                  <a:lumMod val="50000"/>
                </a:schemeClr>
              </a:solidFill>
            </a:endParaRPr>
          </a:p>
          <a:p>
            <a:pPr marL="0" indent="0">
              <a:spcAft>
                <a:spcPts val="600"/>
              </a:spcAft>
              <a:buNone/>
            </a:pPr>
            <a:r>
              <a:rPr lang="vi-VN" sz="2000" i="1" dirty="0">
                <a:solidFill>
                  <a:srgbClr val="C00000"/>
                </a:solidFill>
              </a:rPr>
              <a:t>Vua George III viết ở Anh Quốc ngày 4 tháng 7 năm 1776 (Ngày quốc khánh của Mỹ)</a:t>
            </a:r>
            <a:endParaRPr lang="en-US" sz="2000" i="1" dirty="0">
              <a:solidFill>
                <a:srgbClr val="C00000"/>
              </a:solidFill>
            </a:endParaRPr>
          </a:p>
          <a:p>
            <a:pPr marL="0" indent="0">
              <a:spcAft>
                <a:spcPts val="600"/>
              </a:spcAft>
              <a:buNone/>
            </a:pPr>
            <a:r>
              <a:rPr lang="vi-VN" sz="2400" b="1" dirty="0">
                <a:solidFill>
                  <a:schemeClr val="accent1">
                    <a:lumMod val="50000"/>
                  </a:schemeClr>
                </a:solidFill>
              </a:rPr>
              <a:t>1. Sau hai năm nữa tình trạng thư rác sẽ được giải quyết.</a:t>
            </a:r>
            <a:endParaRPr lang="en-US" sz="2400" b="1" dirty="0">
              <a:solidFill>
                <a:schemeClr val="accent1">
                  <a:lumMod val="50000"/>
                </a:schemeClr>
              </a:solidFill>
            </a:endParaRPr>
          </a:p>
          <a:p>
            <a:pPr marL="0" indent="0">
              <a:spcAft>
                <a:spcPts val="600"/>
              </a:spcAft>
              <a:buNone/>
            </a:pPr>
            <a:r>
              <a:rPr lang="vi-VN" sz="2000" i="1" dirty="0">
                <a:solidFill>
                  <a:srgbClr val="C00000"/>
                </a:solidFill>
              </a:rPr>
              <a:t>Bill Gate, tại Diễn đàn Kinh tế thế giới 2004.</a:t>
            </a:r>
            <a:endParaRPr lang="en-US" sz="2000" i="1" dirty="0">
              <a:solidFill>
                <a:srgbClr val="C00000"/>
              </a:solidFill>
            </a:endParaRPr>
          </a:p>
          <a:p>
            <a:pPr marL="0" indent="0">
              <a:buNone/>
            </a:pPr>
            <a:endParaRPr lang="en-US" sz="2000" dirty="0">
              <a:solidFill>
                <a:schemeClr val="accent1">
                  <a:lumMod val="50000"/>
                </a:schemeClr>
              </a:solidFill>
            </a:endParaRPr>
          </a:p>
        </p:txBody>
      </p:sp>
    </p:spTree>
    <p:extLst>
      <p:ext uri="{BB962C8B-B14F-4D97-AF65-F5344CB8AC3E}">
        <p14:creationId xmlns:p14="http://schemas.microsoft.com/office/powerpoint/2010/main" val="1111969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CA004-25AE-4621-8A34-DEA19562F26E}"/>
              </a:ext>
            </a:extLst>
          </p:cNvPr>
          <p:cNvSpPr>
            <a:spLocks noGrp="1"/>
          </p:cNvSpPr>
          <p:nvPr>
            <p:ph type="title"/>
          </p:nvPr>
        </p:nvSpPr>
        <p:spPr>
          <a:xfrm>
            <a:off x="553720" y="214263"/>
            <a:ext cx="8031480" cy="803275"/>
          </a:xfrm>
        </p:spPr>
        <p:txBody>
          <a:bodyPr>
            <a:normAutofit/>
          </a:bodyPr>
          <a:lstStyle/>
          <a:p>
            <a:r>
              <a:rPr lang="en-US" sz="4000" b="1" dirty="0">
                <a:solidFill>
                  <a:srgbClr val="C00000"/>
                </a:solidFill>
              </a:rPr>
              <a:t>Những </a:t>
            </a:r>
            <a:r>
              <a:rPr lang="en-US" sz="4000" b="1" dirty="0" err="1">
                <a:solidFill>
                  <a:srgbClr val="C00000"/>
                </a:solidFill>
              </a:rPr>
              <a:t>suy</a:t>
            </a:r>
            <a:r>
              <a:rPr lang="en-US" sz="4000" b="1" dirty="0">
                <a:solidFill>
                  <a:srgbClr val="C00000"/>
                </a:solidFill>
              </a:rPr>
              <a:t> </a:t>
            </a:r>
            <a:r>
              <a:rPr lang="en-US" sz="4000" b="1" dirty="0" err="1">
                <a:solidFill>
                  <a:srgbClr val="C00000"/>
                </a:solidFill>
              </a:rPr>
              <a:t>nghĩ</a:t>
            </a:r>
            <a:r>
              <a:rPr lang="en-US" sz="4000" b="1" dirty="0">
                <a:solidFill>
                  <a:srgbClr val="C00000"/>
                </a:solidFill>
              </a:rPr>
              <a:t> </a:t>
            </a:r>
            <a:r>
              <a:rPr lang="en-US" sz="4000" b="1" dirty="0" err="1">
                <a:solidFill>
                  <a:srgbClr val="C00000"/>
                </a:solidFill>
              </a:rPr>
              <a:t>của</a:t>
            </a:r>
            <a:r>
              <a:rPr lang="en-US" sz="4000" b="1" dirty="0">
                <a:solidFill>
                  <a:srgbClr val="C00000"/>
                </a:solidFill>
              </a:rPr>
              <a:t> </a:t>
            </a:r>
            <a:r>
              <a:rPr lang="en-US" sz="4000" b="1" dirty="0" err="1">
                <a:solidFill>
                  <a:srgbClr val="C00000"/>
                </a:solidFill>
              </a:rPr>
              <a:t>bạn</a:t>
            </a:r>
            <a:r>
              <a:rPr lang="en-US" sz="4000" b="1" dirty="0">
                <a:solidFill>
                  <a:srgbClr val="C00000"/>
                </a:solidFill>
              </a:rPr>
              <a:t> </a:t>
            </a:r>
            <a:r>
              <a:rPr lang="en-US" sz="4000" b="1" dirty="0" err="1">
                <a:solidFill>
                  <a:srgbClr val="C00000"/>
                </a:solidFill>
              </a:rPr>
              <a:t>trẻ</a:t>
            </a:r>
            <a:r>
              <a:rPr lang="en-US" sz="4000" b="1" dirty="0">
                <a:solidFill>
                  <a:srgbClr val="C00000"/>
                </a:solidFill>
              </a:rPr>
              <a:t> </a:t>
            </a:r>
            <a:r>
              <a:rPr lang="en-US" sz="4000" b="1" dirty="0" err="1">
                <a:solidFill>
                  <a:srgbClr val="C00000"/>
                </a:solidFill>
              </a:rPr>
              <a:t>hiện</a:t>
            </a:r>
            <a:r>
              <a:rPr lang="en-US" sz="4000" b="1" dirty="0">
                <a:solidFill>
                  <a:srgbClr val="C00000"/>
                </a:solidFill>
              </a:rPr>
              <a:t> nay</a:t>
            </a:r>
          </a:p>
        </p:txBody>
      </p:sp>
      <p:sp>
        <p:nvSpPr>
          <p:cNvPr id="3" name="Content Placeholder 2">
            <a:extLst>
              <a:ext uri="{FF2B5EF4-FFF2-40B4-BE49-F238E27FC236}">
                <a16:creationId xmlns:a16="http://schemas.microsoft.com/office/drawing/2014/main" id="{0901CEEB-922E-4602-B3E4-481298814ABB}"/>
              </a:ext>
            </a:extLst>
          </p:cNvPr>
          <p:cNvSpPr>
            <a:spLocks noGrp="1"/>
          </p:cNvSpPr>
          <p:nvPr>
            <p:ph idx="1"/>
          </p:nvPr>
        </p:nvSpPr>
        <p:spPr>
          <a:xfrm>
            <a:off x="109220" y="1290320"/>
            <a:ext cx="11767820" cy="3943668"/>
          </a:xfrm>
        </p:spPr>
        <p:txBody>
          <a:bodyPr>
            <a:normAutofit lnSpcReduction="10000"/>
          </a:bodyPr>
          <a:lstStyle/>
          <a:p>
            <a:pPr marL="0" indent="0" algn="just">
              <a:buNone/>
            </a:pPr>
            <a:r>
              <a:rPr lang="vi-VN" dirty="0">
                <a:solidFill>
                  <a:schemeClr val="accent1">
                    <a:lumMod val="50000"/>
                  </a:schemeClr>
                </a:solidFill>
              </a:rPr>
              <a:t>1. Nhà em chẳng có ai lên tới </a:t>
            </a:r>
            <a:r>
              <a:rPr lang="en-US" dirty="0">
                <a:solidFill>
                  <a:schemeClr val="accent1">
                    <a:lumMod val="50000"/>
                  </a:schemeClr>
                </a:solidFill>
              </a:rPr>
              <a:t>đ</a:t>
            </a:r>
            <a:r>
              <a:rPr lang="vi-VN" dirty="0">
                <a:solidFill>
                  <a:schemeClr val="accent1">
                    <a:lumMod val="50000"/>
                  </a:schemeClr>
                </a:solidFill>
              </a:rPr>
              <a:t>ại học cả. Em có điên mới nghĩ là mình có thể.</a:t>
            </a:r>
            <a:endParaRPr lang="en-US" dirty="0">
              <a:solidFill>
                <a:schemeClr val="accent1">
                  <a:lumMod val="50000"/>
                </a:schemeClr>
              </a:solidFill>
            </a:endParaRPr>
          </a:p>
          <a:p>
            <a:pPr marL="0" indent="0" algn="just">
              <a:buNone/>
            </a:pPr>
            <a:r>
              <a:rPr lang="vi-VN" dirty="0">
                <a:solidFill>
                  <a:schemeClr val="accent1">
                    <a:lumMod val="50000"/>
                  </a:schemeClr>
                </a:solidFill>
              </a:rPr>
              <a:t>2. Vô phương cứu chữa thôi. Tôi và ba dượng tôi chẳng bao giờ có thể hợp nhau. Chúng tôi quá khác biệt.</a:t>
            </a:r>
            <a:endParaRPr lang="en-US" dirty="0">
              <a:solidFill>
                <a:schemeClr val="accent1">
                  <a:lumMod val="50000"/>
                </a:schemeClr>
              </a:solidFill>
            </a:endParaRPr>
          </a:p>
          <a:p>
            <a:pPr marL="0" indent="0" algn="just">
              <a:buNone/>
            </a:pPr>
            <a:r>
              <a:rPr lang="vi-VN" dirty="0">
                <a:solidFill>
                  <a:schemeClr val="accent1">
                    <a:lumMod val="50000"/>
                  </a:schemeClr>
                </a:solidFill>
              </a:rPr>
              <a:t>3. Nhỏ đó đẹp ghê, chắc chảnh lắm.</a:t>
            </a:r>
            <a:endParaRPr lang="en-US" dirty="0">
              <a:solidFill>
                <a:schemeClr val="accent1">
                  <a:lumMod val="50000"/>
                </a:schemeClr>
              </a:solidFill>
            </a:endParaRPr>
          </a:p>
          <a:p>
            <a:pPr marL="0" indent="0" algn="just">
              <a:buNone/>
            </a:pPr>
            <a:r>
              <a:rPr lang="vi-VN" dirty="0">
                <a:solidFill>
                  <a:schemeClr val="accent1">
                    <a:lumMod val="50000"/>
                  </a:schemeClr>
                </a:solidFill>
              </a:rPr>
              <a:t>4. Ông thầy tôi đì tôi dữ quá. Chắc chắn ông cố tình hại tôi.</a:t>
            </a:r>
            <a:endParaRPr lang="en-US" dirty="0">
              <a:solidFill>
                <a:schemeClr val="accent1">
                  <a:lumMod val="50000"/>
                </a:schemeClr>
              </a:solidFill>
            </a:endParaRPr>
          </a:p>
          <a:p>
            <a:pPr marL="0" indent="0" algn="just">
              <a:buNone/>
            </a:pPr>
            <a:r>
              <a:rPr lang="vi-VN" dirty="0">
                <a:solidFill>
                  <a:schemeClr val="accent1">
                    <a:lumMod val="50000"/>
                  </a:schemeClr>
                </a:solidFill>
              </a:rPr>
              <a:t>5. Gầy đi ấy ạ? Không được đâu ạ, cả nhà em ai cũng béo rồi.</a:t>
            </a:r>
            <a:endParaRPr lang="en-US" dirty="0">
              <a:solidFill>
                <a:schemeClr val="accent1">
                  <a:lumMod val="50000"/>
                </a:schemeClr>
              </a:solidFill>
            </a:endParaRPr>
          </a:p>
          <a:p>
            <a:pPr marL="0" indent="0" algn="just">
              <a:buNone/>
            </a:pPr>
            <a:r>
              <a:rPr lang="vi-VN" dirty="0">
                <a:solidFill>
                  <a:schemeClr val="accent1">
                    <a:lumMod val="50000"/>
                  </a:schemeClr>
                </a:solidFill>
              </a:rPr>
              <a:t>6. Tìm việc khó thật đấy. Chắc chắn là vì không ai muốn thuê một đứa nhóc. </a:t>
            </a:r>
            <a:endParaRPr lang="en-US" dirty="0">
              <a:solidFill>
                <a:schemeClr val="accent1">
                  <a:lumMod val="50000"/>
                </a:schemeClr>
              </a:solidFill>
            </a:endParaRPr>
          </a:p>
        </p:txBody>
      </p:sp>
      <p:sp>
        <p:nvSpPr>
          <p:cNvPr id="5" name="TextBox 4">
            <a:extLst>
              <a:ext uri="{FF2B5EF4-FFF2-40B4-BE49-F238E27FC236}">
                <a16:creationId xmlns:a16="http://schemas.microsoft.com/office/drawing/2014/main" id="{1D677F97-2F19-4FEF-A738-D786E4914E44}"/>
              </a:ext>
            </a:extLst>
          </p:cNvPr>
          <p:cNvSpPr txBox="1"/>
          <p:nvPr/>
        </p:nvSpPr>
        <p:spPr>
          <a:xfrm>
            <a:off x="0" y="5489575"/>
            <a:ext cx="12192000" cy="1154162"/>
          </a:xfrm>
          <a:prstGeom prst="rect">
            <a:avLst/>
          </a:prstGeom>
          <a:solidFill>
            <a:srgbClr val="FFC000"/>
          </a:solidFill>
        </p:spPr>
        <p:txBody>
          <a:bodyPr wrap="square">
            <a:spAutoFit/>
          </a:bodyPr>
          <a:lstStyle/>
          <a:p>
            <a:pPr algn="just"/>
            <a:r>
              <a:rPr lang="vi-VN" sz="2300" dirty="0"/>
              <a:t>Hai danh sách trên có những điểm chung gì? Đầu tiên đó đều là những cách nhìn sự nhận sự vật, sự kiện diễn ra xung quanh. Thứ hai những phát biểu đó đều không đúng hoặc không đầy đủ cho dù người phát biểu ra những lời đó đều rất tin tưởng vào điều mình nói.</a:t>
            </a:r>
            <a:endParaRPr lang="en-US" sz="2300" dirty="0"/>
          </a:p>
        </p:txBody>
      </p:sp>
    </p:spTree>
    <p:extLst>
      <p:ext uri="{BB962C8B-B14F-4D97-AF65-F5344CB8AC3E}">
        <p14:creationId xmlns:p14="http://schemas.microsoft.com/office/powerpoint/2010/main" val="437472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69D6B418-4D13-4A6E-B5B9-5E9248298AD7}"/>
              </a:ext>
            </a:extLst>
          </p:cNvPr>
          <p:cNvSpPr/>
          <p:nvPr/>
        </p:nvSpPr>
        <p:spPr>
          <a:xfrm>
            <a:off x="20320" y="2326639"/>
            <a:ext cx="2092960" cy="220472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C00000"/>
                </a:solidFill>
              </a:rPr>
              <a:t>NHẬN THỨC</a:t>
            </a:r>
          </a:p>
        </p:txBody>
      </p:sp>
      <p:sp>
        <p:nvSpPr>
          <p:cNvPr id="5" name="Oval 4">
            <a:extLst>
              <a:ext uri="{FF2B5EF4-FFF2-40B4-BE49-F238E27FC236}">
                <a16:creationId xmlns:a16="http://schemas.microsoft.com/office/drawing/2014/main" id="{BC2328E9-3137-4398-84D9-7863C3B3974E}"/>
              </a:ext>
            </a:extLst>
          </p:cNvPr>
          <p:cNvSpPr/>
          <p:nvPr/>
        </p:nvSpPr>
        <p:spPr>
          <a:xfrm>
            <a:off x="3537468" y="518017"/>
            <a:ext cx="1595120" cy="158496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Nhận </a:t>
            </a:r>
            <a:r>
              <a:rPr lang="en-US" sz="2000" dirty="0" err="1">
                <a:solidFill>
                  <a:schemeClr val="tx1"/>
                </a:solidFill>
              </a:rPr>
              <a:t>thức</a:t>
            </a:r>
            <a:r>
              <a:rPr lang="en-US" sz="2000" dirty="0">
                <a:solidFill>
                  <a:schemeClr val="tx1"/>
                </a:solidFill>
              </a:rPr>
              <a:t> </a:t>
            </a:r>
            <a:r>
              <a:rPr lang="en-US" sz="2000" dirty="0" err="1">
                <a:solidFill>
                  <a:schemeClr val="tx1"/>
                </a:solidFill>
              </a:rPr>
              <a:t>về</a:t>
            </a:r>
            <a:endParaRPr lang="en-US" sz="2000" dirty="0">
              <a:solidFill>
                <a:schemeClr val="tx1"/>
              </a:solidFill>
            </a:endParaRPr>
          </a:p>
          <a:p>
            <a:pPr algn="ctr"/>
            <a:r>
              <a:rPr lang="en-US" sz="2000" b="1" dirty="0">
                <a:solidFill>
                  <a:srgbClr val="0070C0"/>
                </a:solidFill>
              </a:rPr>
              <a:t>BẢN THÂN</a:t>
            </a:r>
          </a:p>
        </p:txBody>
      </p:sp>
      <p:sp>
        <p:nvSpPr>
          <p:cNvPr id="8" name="Oval 7">
            <a:extLst>
              <a:ext uri="{FF2B5EF4-FFF2-40B4-BE49-F238E27FC236}">
                <a16:creationId xmlns:a16="http://schemas.microsoft.com/office/drawing/2014/main" id="{E188AD2F-4B86-447D-93CB-BF44DBE4CEDE}"/>
              </a:ext>
            </a:extLst>
          </p:cNvPr>
          <p:cNvSpPr/>
          <p:nvPr/>
        </p:nvSpPr>
        <p:spPr>
          <a:xfrm>
            <a:off x="4776302" y="2661646"/>
            <a:ext cx="1595120" cy="158496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Nhận </a:t>
            </a:r>
            <a:r>
              <a:rPr lang="en-US" sz="2000" dirty="0" err="1">
                <a:solidFill>
                  <a:schemeClr val="tx1"/>
                </a:solidFill>
              </a:rPr>
              <a:t>thức</a:t>
            </a:r>
            <a:r>
              <a:rPr lang="en-US" sz="2000" dirty="0">
                <a:solidFill>
                  <a:schemeClr val="tx1"/>
                </a:solidFill>
              </a:rPr>
              <a:t> </a:t>
            </a:r>
            <a:r>
              <a:rPr lang="en-US" sz="2000" dirty="0" err="1">
                <a:solidFill>
                  <a:schemeClr val="tx1"/>
                </a:solidFill>
              </a:rPr>
              <a:t>về</a:t>
            </a:r>
            <a:r>
              <a:rPr lang="en-US" sz="2000" dirty="0">
                <a:solidFill>
                  <a:schemeClr val="tx1"/>
                </a:solidFill>
              </a:rPr>
              <a:t> </a:t>
            </a:r>
            <a:r>
              <a:rPr lang="en-US" sz="2000" b="1" dirty="0">
                <a:solidFill>
                  <a:srgbClr val="0070C0"/>
                </a:solidFill>
              </a:rPr>
              <a:t>NGƯỜI KHÁC</a:t>
            </a:r>
          </a:p>
        </p:txBody>
      </p:sp>
      <p:sp>
        <p:nvSpPr>
          <p:cNvPr id="9" name="Oval 8">
            <a:extLst>
              <a:ext uri="{FF2B5EF4-FFF2-40B4-BE49-F238E27FC236}">
                <a16:creationId xmlns:a16="http://schemas.microsoft.com/office/drawing/2014/main" id="{38734896-C447-4A58-9949-BB5D3573E936}"/>
              </a:ext>
            </a:extLst>
          </p:cNvPr>
          <p:cNvSpPr/>
          <p:nvPr/>
        </p:nvSpPr>
        <p:spPr>
          <a:xfrm>
            <a:off x="3422616" y="4966252"/>
            <a:ext cx="1595120" cy="158496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Nhận </a:t>
            </a:r>
            <a:r>
              <a:rPr lang="en-US" sz="2000" dirty="0" err="1">
                <a:solidFill>
                  <a:schemeClr val="tx1"/>
                </a:solidFill>
              </a:rPr>
              <a:t>thức</a:t>
            </a:r>
            <a:r>
              <a:rPr lang="en-US" sz="2000" dirty="0">
                <a:solidFill>
                  <a:schemeClr val="tx1"/>
                </a:solidFill>
              </a:rPr>
              <a:t> </a:t>
            </a:r>
            <a:r>
              <a:rPr lang="en-US" sz="2000" dirty="0" err="1">
                <a:solidFill>
                  <a:schemeClr val="tx1"/>
                </a:solidFill>
              </a:rPr>
              <a:t>về</a:t>
            </a:r>
            <a:r>
              <a:rPr lang="en-US" sz="2000" dirty="0">
                <a:solidFill>
                  <a:schemeClr val="tx1"/>
                </a:solidFill>
              </a:rPr>
              <a:t> </a:t>
            </a:r>
            <a:r>
              <a:rPr lang="en-US" sz="2000" b="1" dirty="0">
                <a:solidFill>
                  <a:srgbClr val="0070C0"/>
                </a:solidFill>
              </a:rPr>
              <a:t>CUỘC SỐNG</a:t>
            </a:r>
          </a:p>
        </p:txBody>
      </p:sp>
      <p:sp>
        <p:nvSpPr>
          <p:cNvPr id="12" name="Arrow: Right 11">
            <a:extLst>
              <a:ext uri="{FF2B5EF4-FFF2-40B4-BE49-F238E27FC236}">
                <a16:creationId xmlns:a16="http://schemas.microsoft.com/office/drawing/2014/main" id="{9B3E34C1-A13E-4603-BDAC-27B033C01253}"/>
              </a:ext>
            </a:extLst>
          </p:cNvPr>
          <p:cNvSpPr/>
          <p:nvPr/>
        </p:nvSpPr>
        <p:spPr>
          <a:xfrm>
            <a:off x="4191000" y="3400220"/>
            <a:ext cx="600386" cy="2042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81EA4D4-A629-42D7-A4AC-358CDD0753E5}"/>
              </a:ext>
            </a:extLst>
          </p:cNvPr>
          <p:cNvSpPr txBox="1"/>
          <p:nvPr/>
        </p:nvSpPr>
        <p:spPr>
          <a:xfrm>
            <a:off x="5247506" y="415588"/>
            <a:ext cx="6710813" cy="1200329"/>
          </a:xfrm>
          <a:prstGeom prst="rect">
            <a:avLst/>
          </a:prstGeom>
          <a:noFill/>
        </p:spPr>
        <p:txBody>
          <a:bodyPr wrap="square" rtlCol="0">
            <a:spAutoFit/>
          </a:bodyPr>
          <a:lstStyle/>
          <a:p>
            <a:pPr algn="just"/>
            <a:r>
              <a:rPr lang="en-US" sz="2400" dirty="0">
                <a:solidFill>
                  <a:schemeClr val="accent1">
                    <a:lumMod val="50000"/>
                  </a:schemeClr>
                </a:solidFill>
              </a:rPr>
              <a:t>Nhận </a:t>
            </a:r>
            <a:r>
              <a:rPr lang="en-US" sz="2400" dirty="0" err="1">
                <a:solidFill>
                  <a:schemeClr val="accent1">
                    <a:lumMod val="50000"/>
                  </a:schemeClr>
                </a:solidFill>
              </a:rPr>
              <a:t>thức</a:t>
            </a:r>
            <a:r>
              <a:rPr lang="en-US" sz="2400" dirty="0">
                <a:solidFill>
                  <a:schemeClr val="accent1">
                    <a:lumMod val="50000"/>
                  </a:schemeClr>
                </a:solidFill>
              </a:rPr>
              <a:t> </a:t>
            </a:r>
            <a:r>
              <a:rPr lang="en-US" sz="2400" dirty="0" err="1">
                <a:solidFill>
                  <a:schemeClr val="accent1">
                    <a:lumMod val="50000"/>
                  </a:schemeClr>
                </a:solidFill>
              </a:rPr>
              <a:t>của</a:t>
            </a:r>
            <a:r>
              <a:rPr lang="en-US" sz="2400" dirty="0">
                <a:solidFill>
                  <a:schemeClr val="accent1">
                    <a:lumMod val="50000"/>
                  </a:schemeClr>
                </a:solidFill>
              </a:rPr>
              <a:t> </a:t>
            </a:r>
            <a:r>
              <a:rPr lang="en-US" sz="2400" dirty="0" err="1">
                <a:solidFill>
                  <a:schemeClr val="accent1">
                    <a:lumMod val="50000"/>
                  </a:schemeClr>
                </a:solidFill>
              </a:rPr>
              <a:t>chúng</a:t>
            </a:r>
            <a:r>
              <a:rPr lang="en-US" sz="2400" dirty="0">
                <a:solidFill>
                  <a:schemeClr val="accent1">
                    <a:lumMod val="50000"/>
                  </a:schemeClr>
                </a:solidFill>
              </a:rPr>
              <a:t> ta </a:t>
            </a:r>
            <a:r>
              <a:rPr lang="en-US" sz="2400" dirty="0" err="1">
                <a:solidFill>
                  <a:schemeClr val="accent1">
                    <a:lumMod val="50000"/>
                  </a:schemeClr>
                </a:solidFill>
              </a:rPr>
              <a:t>thường</a:t>
            </a:r>
            <a:r>
              <a:rPr lang="en-US" sz="2400" dirty="0">
                <a:solidFill>
                  <a:schemeClr val="accent1">
                    <a:lumMod val="50000"/>
                  </a:schemeClr>
                </a:solidFill>
              </a:rPr>
              <a:t> </a:t>
            </a:r>
            <a:r>
              <a:rPr lang="en-US" sz="2400" dirty="0" err="1">
                <a:solidFill>
                  <a:schemeClr val="accent1">
                    <a:lumMod val="50000"/>
                  </a:schemeClr>
                </a:solidFill>
              </a:rPr>
              <a:t>tạo</a:t>
            </a:r>
            <a:r>
              <a:rPr lang="en-US" sz="2400" dirty="0">
                <a:solidFill>
                  <a:schemeClr val="accent1">
                    <a:lumMod val="50000"/>
                  </a:schemeClr>
                </a:solidFill>
              </a:rPr>
              <a:t> ra </a:t>
            </a:r>
            <a:r>
              <a:rPr lang="en-US" sz="2400" dirty="0" err="1">
                <a:solidFill>
                  <a:schemeClr val="accent1">
                    <a:lumMod val="50000"/>
                  </a:schemeClr>
                </a:solidFill>
              </a:rPr>
              <a:t>giới</a:t>
            </a:r>
            <a:r>
              <a:rPr lang="en-US" sz="2400" dirty="0">
                <a:solidFill>
                  <a:schemeClr val="accent1">
                    <a:lumMod val="50000"/>
                  </a:schemeClr>
                </a:solidFill>
              </a:rPr>
              <a:t> </a:t>
            </a:r>
            <a:r>
              <a:rPr lang="en-US" sz="2400" dirty="0" err="1">
                <a:solidFill>
                  <a:schemeClr val="accent1">
                    <a:lumMod val="50000"/>
                  </a:schemeClr>
                </a:solidFill>
              </a:rPr>
              <a:t>hạn</a:t>
            </a:r>
            <a:r>
              <a:rPr lang="en-US" sz="2400" dirty="0">
                <a:solidFill>
                  <a:schemeClr val="accent1">
                    <a:lumMod val="50000"/>
                  </a:schemeClr>
                </a:solidFill>
              </a:rPr>
              <a:t> </a:t>
            </a:r>
            <a:r>
              <a:rPr lang="en-US" sz="2400" i="1" dirty="0">
                <a:solidFill>
                  <a:schemeClr val="accent1">
                    <a:lumMod val="50000"/>
                  </a:schemeClr>
                </a:solidFill>
              </a:rPr>
              <a:t>(</a:t>
            </a:r>
            <a:r>
              <a:rPr lang="en-US" sz="2400" i="1" dirty="0" err="1">
                <a:solidFill>
                  <a:schemeClr val="accent1">
                    <a:lumMod val="50000"/>
                  </a:schemeClr>
                </a:solidFill>
              </a:rPr>
              <a:t>quan</a:t>
            </a:r>
            <a:r>
              <a:rPr lang="en-US" sz="2400" i="1" dirty="0">
                <a:solidFill>
                  <a:schemeClr val="accent1">
                    <a:lumMod val="50000"/>
                  </a:schemeClr>
                </a:solidFill>
              </a:rPr>
              <a:t> </a:t>
            </a:r>
            <a:r>
              <a:rPr lang="en-US" sz="2400" i="1" dirty="0" err="1">
                <a:solidFill>
                  <a:schemeClr val="accent1">
                    <a:lumMod val="50000"/>
                  </a:schemeClr>
                </a:solidFill>
              </a:rPr>
              <a:t>điểm</a:t>
            </a:r>
            <a:r>
              <a:rPr lang="en-US" sz="2400" i="1" dirty="0">
                <a:solidFill>
                  <a:schemeClr val="accent1">
                    <a:lumMod val="50000"/>
                  </a:schemeClr>
                </a:solidFill>
              </a:rPr>
              <a:t> </a:t>
            </a:r>
            <a:r>
              <a:rPr lang="en-US" sz="2400" i="1" dirty="0" err="1">
                <a:solidFill>
                  <a:schemeClr val="accent1">
                    <a:lumMod val="50000"/>
                  </a:schemeClr>
                </a:solidFill>
              </a:rPr>
              <a:t>tiêu</a:t>
            </a:r>
            <a:r>
              <a:rPr lang="en-US" sz="2400" i="1" dirty="0">
                <a:solidFill>
                  <a:schemeClr val="accent1">
                    <a:lumMod val="50000"/>
                  </a:schemeClr>
                </a:solidFill>
              </a:rPr>
              <a:t> </a:t>
            </a:r>
            <a:r>
              <a:rPr lang="en-US" sz="2400" i="1" dirty="0" err="1">
                <a:solidFill>
                  <a:schemeClr val="accent1">
                    <a:lumMod val="50000"/>
                  </a:schemeClr>
                </a:solidFill>
              </a:rPr>
              <a:t>cực</a:t>
            </a:r>
            <a:r>
              <a:rPr lang="en-US" sz="2400" i="1" dirty="0">
                <a:solidFill>
                  <a:schemeClr val="accent1">
                    <a:lumMod val="50000"/>
                  </a:schemeClr>
                </a:solidFill>
              </a:rPr>
              <a:t> </a:t>
            </a:r>
            <a:r>
              <a:rPr lang="en-US" sz="2400" i="1" dirty="0" err="1">
                <a:solidFill>
                  <a:schemeClr val="accent1">
                    <a:lumMod val="50000"/>
                  </a:schemeClr>
                </a:solidFill>
              </a:rPr>
              <a:t>hạn</a:t>
            </a:r>
            <a:r>
              <a:rPr lang="en-US" sz="2400" i="1" dirty="0">
                <a:solidFill>
                  <a:schemeClr val="accent1">
                    <a:lumMod val="50000"/>
                  </a:schemeClr>
                </a:solidFill>
              </a:rPr>
              <a:t> </a:t>
            </a:r>
            <a:r>
              <a:rPr lang="en-US" sz="2400" i="1" dirty="0" err="1">
                <a:solidFill>
                  <a:schemeClr val="accent1">
                    <a:lumMod val="50000"/>
                  </a:schemeClr>
                </a:solidFill>
              </a:rPr>
              <a:t>chế</a:t>
            </a:r>
            <a:r>
              <a:rPr lang="en-US" sz="2400" i="1" dirty="0">
                <a:solidFill>
                  <a:schemeClr val="accent1">
                    <a:lumMod val="50000"/>
                  </a:schemeClr>
                </a:solidFill>
              </a:rPr>
              <a:t> </a:t>
            </a:r>
            <a:r>
              <a:rPr lang="en-US" sz="2400" i="1" dirty="0" err="1">
                <a:solidFill>
                  <a:schemeClr val="accent1">
                    <a:lumMod val="50000"/>
                  </a:schemeClr>
                </a:solidFill>
              </a:rPr>
              <a:t>khả</a:t>
            </a:r>
            <a:r>
              <a:rPr lang="en-US" sz="2400" i="1" dirty="0">
                <a:solidFill>
                  <a:schemeClr val="accent1">
                    <a:lumMod val="50000"/>
                  </a:schemeClr>
                </a:solidFill>
              </a:rPr>
              <a:t> </a:t>
            </a:r>
            <a:r>
              <a:rPr lang="en-US" sz="2400" i="1" dirty="0" err="1">
                <a:solidFill>
                  <a:schemeClr val="accent1">
                    <a:lumMod val="50000"/>
                  </a:schemeClr>
                </a:solidFill>
              </a:rPr>
              <a:t>năng</a:t>
            </a:r>
            <a:r>
              <a:rPr lang="en-US" sz="2400" i="1" dirty="0">
                <a:solidFill>
                  <a:schemeClr val="accent1">
                    <a:lumMod val="50000"/>
                  </a:schemeClr>
                </a:solidFill>
              </a:rPr>
              <a:t> </a:t>
            </a:r>
            <a:r>
              <a:rPr lang="en-US" sz="2400" i="1" dirty="0" err="1">
                <a:solidFill>
                  <a:schemeClr val="accent1">
                    <a:lumMod val="50000"/>
                  </a:schemeClr>
                </a:solidFill>
              </a:rPr>
              <a:t>của</a:t>
            </a:r>
            <a:r>
              <a:rPr lang="en-US" sz="2400" i="1" dirty="0">
                <a:solidFill>
                  <a:schemeClr val="accent1">
                    <a:lumMod val="50000"/>
                  </a:schemeClr>
                </a:solidFill>
              </a:rPr>
              <a:t> ta; </a:t>
            </a:r>
            <a:r>
              <a:rPr lang="en-US" sz="2400" i="1" dirty="0" err="1">
                <a:solidFill>
                  <a:schemeClr val="accent1">
                    <a:lumMod val="50000"/>
                  </a:schemeClr>
                </a:solidFill>
              </a:rPr>
              <a:t>quan</a:t>
            </a:r>
            <a:r>
              <a:rPr lang="en-US" sz="2400" i="1" dirty="0">
                <a:solidFill>
                  <a:schemeClr val="accent1">
                    <a:lumMod val="50000"/>
                  </a:schemeClr>
                </a:solidFill>
              </a:rPr>
              <a:t> </a:t>
            </a:r>
            <a:r>
              <a:rPr lang="en-US" sz="2400" i="1" dirty="0" err="1">
                <a:solidFill>
                  <a:schemeClr val="accent1">
                    <a:lumMod val="50000"/>
                  </a:schemeClr>
                </a:solidFill>
              </a:rPr>
              <a:t>điểm</a:t>
            </a:r>
            <a:r>
              <a:rPr lang="en-US" sz="2400" i="1" dirty="0">
                <a:solidFill>
                  <a:schemeClr val="accent1">
                    <a:lumMod val="50000"/>
                  </a:schemeClr>
                </a:solidFill>
              </a:rPr>
              <a:t> </a:t>
            </a:r>
            <a:r>
              <a:rPr lang="en-US" sz="2400" i="1" dirty="0" err="1">
                <a:solidFill>
                  <a:schemeClr val="accent1">
                    <a:lumMod val="50000"/>
                  </a:schemeClr>
                </a:solidFill>
              </a:rPr>
              <a:t>tích</a:t>
            </a:r>
            <a:r>
              <a:rPr lang="en-US" sz="2400" i="1" dirty="0">
                <a:solidFill>
                  <a:schemeClr val="accent1">
                    <a:lumMod val="50000"/>
                  </a:schemeClr>
                </a:solidFill>
              </a:rPr>
              <a:t> </a:t>
            </a:r>
            <a:r>
              <a:rPr lang="en-US" sz="2400" i="1" dirty="0" err="1">
                <a:solidFill>
                  <a:schemeClr val="accent1">
                    <a:lumMod val="50000"/>
                  </a:schemeClr>
                </a:solidFill>
              </a:rPr>
              <a:t>cực</a:t>
            </a:r>
            <a:r>
              <a:rPr lang="en-US" sz="2400" i="1" dirty="0">
                <a:solidFill>
                  <a:schemeClr val="accent1">
                    <a:lumMod val="50000"/>
                  </a:schemeClr>
                </a:solidFill>
              </a:rPr>
              <a:t> </a:t>
            </a:r>
            <a:r>
              <a:rPr lang="en-US" sz="2400" i="1" dirty="0" err="1">
                <a:solidFill>
                  <a:schemeClr val="accent1">
                    <a:lumMod val="50000"/>
                  </a:schemeClr>
                </a:solidFill>
              </a:rPr>
              <a:t>mang</a:t>
            </a:r>
            <a:r>
              <a:rPr lang="en-US" sz="2400" i="1" dirty="0">
                <a:solidFill>
                  <a:schemeClr val="accent1">
                    <a:lumMod val="50000"/>
                  </a:schemeClr>
                </a:solidFill>
              </a:rPr>
              <a:t> </a:t>
            </a:r>
            <a:r>
              <a:rPr lang="en-US" sz="2400" i="1" dirty="0" err="1">
                <a:solidFill>
                  <a:schemeClr val="accent1">
                    <a:lumMod val="50000"/>
                  </a:schemeClr>
                </a:solidFill>
              </a:rPr>
              <a:t>đến</a:t>
            </a:r>
            <a:r>
              <a:rPr lang="en-US" sz="2400" i="1" dirty="0">
                <a:solidFill>
                  <a:schemeClr val="accent1">
                    <a:lumMod val="50000"/>
                  </a:schemeClr>
                </a:solidFill>
              </a:rPr>
              <a:t> </a:t>
            </a:r>
            <a:r>
              <a:rPr lang="en-US" sz="2400" i="1" dirty="0" err="1">
                <a:solidFill>
                  <a:schemeClr val="accent1">
                    <a:lumMod val="50000"/>
                  </a:schemeClr>
                </a:solidFill>
              </a:rPr>
              <a:t>kết</a:t>
            </a:r>
            <a:r>
              <a:rPr lang="en-US" sz="2400" i="1" dirty="0">
                <a:solidFill>
                  <a:schemeClr val="accent1">
                    <a:lumMod val="50000"/>
                  </a:schemeClr>
                </a:solidFill>
              </a:rPr>
              <a:t> </a:t>
            </a:r>
            <a:r>
              <a:rPr lang="en-US" sz="2400" i="1" dirty="0" err="1">
                <a:solidFill>
                  <a:schemeClr val="accent1">
                    <a:lumMod val="50000"/>
                  </a:schemeClr>
                </a:solidFill>
              </a:rPr>
              <a:t>quả</a:t>
            </a:r>
            <a:r>
              <a:rPr lang="en-US" sz="2400" i="1" dirty="0">
                <a:solidFill>
                  <a:schemeClr val="accent1">
                    <a:lumMod val="50000"/>
                  </a:schemeClr>
                </a:solidFill>
              </a:rPr>
              <a:t> </a:t>
            </a:r>
            <a:r>
              <a:rPr lang="en-US" sz="2400" i="1" dirty="0" err="1">
                <a:solidFill>
                  <a:schemeClr val="accent1">
                    <a:lumMod val="50000"/>
                  </a:schemeClr>
                </a:solidFill>
              </a:rPr>
              <a:t>tốt</a:t>
            </a:r>
            <a:r>
              <a:rPr lang="en-US" sz="2400" i="1" dirty="0">
                <a:solidFill>
                  <a:schemeClr val="accent1">
                    <a:lumMod val="50000"/>
                  </a:schemeClr>
                </a:solidFill>
              </a:rPr>
              <a:t> </a:t>
            </a:r>
            <a:r>
              <a:rPr lang="en-US" sz="2400" i="1" dirty="0" err="1">
                <a:solidFill>
                  <a:schemeClr val="accent1">
                    <a:lumMod val="50000"/>
                  </a:schemeClr>
                </a:solidFill>
              </a:rPr>
              <a:t>đẹp</a:t>
            </a:r>
            <a:r>
              <a:rPr lang="en-US" sz="2400" i="1" dirty="0">
                <a:solidFill>
                  <a:schemeClr val="accent1">
                    <a:lumMod val="50000"/>
                  </a:schemeClr>
                </a:solidFill>
              </a:rPr>
              <a:t> )</a:t>
            </a:r>
            <a:endParaRPr lang="en-US" sz="2400" dirty="0">
              <a:solidFill>
                <a:schemeClr val="accent1">
                  <a:lumMod val="50000"/>
                </a:schemeClr>
              </a:solidFill>
            </a:endParaRPr>
          </a:p>
        </p:txBody>
      </p:sp>
      <p:sp>
        <p:nvSpPr>
          <p:cNvPr id="18" name="TextBox 17">
            <a:extLst>
              <a:ext uri="{FF2B5EF4-FFF2-40B4-BE49-F238E27FC236}">
                <a16:creationId xmlns:a16="http://schemas.microsoft.com/office/drawing/2014/main" id="{54CB72C3-5E52-4A26-A638-E2BD19762868}"/>
              </a:ext>
            </a:extLst>
          </p:cNvPr>
          <p:cNvSpPr txBox="1"/>
          <p:nvPr/>
        </p:nvSpPr>
        <p:spPr>
          <a:xfrm>
            <a:off x="6293018" y="1815305"/>
            <a:ext cx="5791200" cy="3785652"/>
          </a:xfrm>
          <a:prstGeom prst="rect">
            <a:avLst/>
          </a:prstGeom>
          <a:noFill/>
        </p:spPr>
        <p:txBody>
          <a:bodyPr wrap="square" rtlCol="0">
            <a:spAutoFit/>
          </a:bodyPr>
          <a:lstStyle/>
          <a:p>
            <a:pPr marL="285750" indent="-285750" algn="just">
              <a:buFontTx/>
              <a:buChar char="-"/>
            </a:pPr>
            <a:r>
              <a:rPr lang="en-US" sz="2400" dirty="0" err="1">
                <a:solidFill>
                  <a:srgbClr val="C00000"/>
                </a:solidFill>
              </a:rPr>
              <a:t>Thường</a:t>
            </a:r>
            <a:r>
              <a:rPr lang="en-US" sz="2400" dirty="0">
                <a:solidFill>
                  <a:srgbClr val="C00000"/>
                </a:solidFill>
              </a:rPr>
              <a:t> </a:t>
            </a:r>
            <a:r>
              <a:rPr lang="en-US" sz="2400" dirty="0" err="1">
                <a:solidFill>
                  <a:srgbClr val="C00000"/>
                </a:solidFill>
              </a:rPr>
              <a:t>nhận</a:t>
            </a:r>
            <a:r>
              <a:rPr lang="en-US" sz="2400" dirty="0">
                <a:solidFill>
                  <a:srgbClr val="C00000"/>
                </a:solidFill>
              </a:rPr>
              <a:t> </a:t>
            </a:r>
            <a:r>
              <a:rPr lang="en-US" sz="2400" dirty="0" err="1">
                <a:solidFill>
                  <a:srgbClr val="C00000"/>
                </a:solidFill>
              </a:rPr>
              <a:t>thức</a:t>
            </a:r>
            <a:r>
              <a:rPr lang="en-US" sz="2400" dirty="0">
                <a:solidFill>
                  <a:srgbClr val="C00000"/>
                </a:solidFill>
              </a:rPr>
              <a:t> </a:t>
            </a:r>
            <a:r>
              <a:rPr lang="en-US" sz="2400" dirty="0" err="1">
                <a:solidFill>
                  <a:srgbClr val="C00000"/>
                </a:solidFill>
              </a:rPr>
              <a:t>chưa</a:t>
            </a:r>
            <a:r>
              <a:rPr lang="en-US" sz="2400" dirty="0">
                <a:solidFill>
                  <a:srgbClr val="C00000"/>
                </a:solidFill>
              </a:rPr>
              <a:t> </a:t>
            </a:r>
            <a:r>
              <a:rPr lang="en-US" sz="2400" dirty="0" err="1">
                <a:solidFill>
                  <a:srgbClr val="C00000"/>
                </a:solidFill>
              </a:rPr>
              <a:t>đầy</a:t>
            </a:r>
            <a:r>
              <a:rPr lang="en-US" sz="2400" dirty="0">
                <a:solidFill>
                  <a:srgbClr val="C00000"/>
                </a:solidFill>
              </a:rPr>
              <a:t> </a:t>
            </a:r>
            <a:r>
              <a:rPr lang="en-US" sz="2400" dirty="0" err="1">
                <a:solidFill>
                  <a:srgbClr val="C00000"/>
                </a:solidFill>
              </a:rPr>
              <a:t>đủ</a:t>
            </a:r>
            <a:r>
              <a:rPr lang="en-US" sz="2400" dirty="0">
                <a:solidFill>
                  <a:srgbClr val="C00000"/>
                </a:solidFill>
              </a:rPr>
              <a:t>, </a:t>
            </a:r>
            <a:r>
              <a:rPr lang="en-US" sz="2400" dirty="0" err="1">
                <a:solidFill>
                  <a:srgbClr val="C00000"/>
                </a:solidFill>
              </a:rPr>
              <a:t>thiếu</a:t>
            </a:r>
            <a:r>
              <a:rPr lang="en-US" sz="2400" dirty="0">
                <a:solidFill>
                  <a:srgbClr val="C00000"/>
                </a:solidFill>
              </a:rPr>
              <a:t> </a:t>
            </a:r>
            <a:r>
              <a:rPr lang="en-US" sz="2400" dirty="0" err="1">
                <a:solidFill>
                  <a:srgbClr val="C00000"/>
                </a:solidFill>
              </a:rPr>
              <a:t>chính</a:t>
            </a:r>
            <a:r>
              <a:rPr lang="en-US" sz="2400" dirty="0">
                <a:solidFill>
                  <a:srgbClr val="C00000"/>
                </a:solidFill>
              </a:rPr>
              <a:t> </a:t>
            </a:r>
            <a:r>
              <a:rPr lang="en-US" sz="2400" dirty="0" err="1">
                <a:solidFill>
                  <a:srgbClr val="C00000"/>
                </a:solidFill>
              </a:rPr>
              <a:t>xác</a:t>
            </a:r>
            <a:r>
              <a:rPr lang="en-US" sz="2400" dirty="0">
                <a:solidFill>
                  <a:srgbClr val="C00000"/>
                </a:solidFill>
              </a:rPr>
              <a:t> </a:t>
            </a:r>
            <a:r>
              <a:rPr lang="en-US" sz="2400" dirty="0" err="1">
                <a:solidFill>
                  <a:srgbClr val="C00000"/>
                </a:solidFill>
              </a:rPr>
              <a:t>hoặc</a:t>
            </a:r>
            <a:r>
              <a:rPr lang="en-US" sz="2400" dirty="0">
                <a:solidFill>
                  <a:srgbClr val="C00000"/>
                </a:solidFill>
              </a:rPr>
              <a:t> </a:t>
            </a:r>
            <a:r>
              <a:rPr lang="en-US" sz="2400" dirty="0" err="1">
                <a:solidFill>
                  <a:srgbClr val="C00000"/>
                </a:solidFill>
              </a:rPr>
              <a:t>rất</a:t>
            </a:r>
            <a:r>
              <a:rPr lang="en-US" sz="2400" dirty="0">
                <a:solidFill>
                  <a:srgbClr val="C00000"/>
                </a:solidFill>
              </a:rPr>
              <a:t> </a:t>
            </a:r>
            <a:r>
              <a:rPr lang="en-US" sz="2400" dirty="0" err="1">
                <a:solidFill>
                  <a:srgbClr val="C00000"/>
                </a:solidFill>
              </a:rPr>
              <a:t>lộn</a:t>
            </a:r>
            <a:r>
              <a:rPr lang="en-US" sz="2400" dirty="0">
                <a:solidFill>
                  <a:srgbClr val="C00000"/>
                </a:solidFill>
              </a:rPr>
              <a:t> </a:t>
            </a:r>
            <a:r>
              <a:rPr lang="en-US" sz="2400" dirty="0" err="1">
                <a:solidFill>
                  <a:srgbClr val="C00000"/>
                </a:solidFill>
              </a:rPr>
              <a:t>xộn</a:t>
            </a:r>
            <a:r>
              <a:rPr lang="en-US" sz="2400" dirty="0">
                <a:solidFill>
                  <a:srgbClr val="C00000"/>
                </a:solidFill>
              </a:rPr>
              <a:t> (</a:t>
            </a:r>
            <a:r>
              <a:rPr lang="en-US" sz="2400" dirty="0" err="1">
                <a:solidFill>
                  <a:srgbClr val="C00000"/>
                </a:solidFill>
              </a:rPr>
              <a:t>hấp</a:t>
            </a:r>
            <a:r>
              <a:rPr lang="en-US" sz="2400" dirty="0">
                <a:solidFill>
                  <a:srgbClr val="C00000"/>
                </a:solidFill>
              </a:rPr>
              <a:t> </a:t>
            </a:r>
            <a:r>
              <a:rPr lang="en-US" sz="2400" dirty="0" err="1">
                <a:solidFill>
                  <a:srgbClr val="C00000"/>
                </a:solidFill>
              </a:rPr>
              <a:t>tấp</a:t>
            </a:r>
            <a:r>
              <a:rPr lang="en-US" sz="2400" dirty="0">
                <a:solidFill>
                  <a:srgbClr val="C00000"/>
                </a:solidFill>
              </a:rPr>
              <a:t> </a:t>
            </a:r>
            <a:r>
              <a:rPr lang="en-US" sz="2400" dirty="0" err="1">
                <a:solidFill>
                  <a:srgbClr val="C00000"/>
                </a:solidFill>
              </a:rPr>
              <a:t>xét</a:t>
            </a:r>
            <a:r>
              <a:rPr lang="en-US" sz="2400" dirty="0">
                <a:solidFill>
                  <a:srgbClr val="C00000"/>
                </a:solidFill>
              </a:rPr>
              <a:t> </a:t>
            </a:r>
            <a:r>
              <a:rPr lang="en-US" sz="2400" dirty="0" err="1">
                <a:solidFill>
                  <a:srgbClr val="C00000"/>
                </a:solidFill>
              </a:rPr>
              <a:t>đoán</a:t>
            </a:r>
            <a:r>
              <a:rPr lang="en-US" sz="2400" dirty="0">
                <a:solidFill>
                  <a:srgbClr val="C00000"/>
                </a:solidFill>
              </a:rPr>
              <a:t>, </a:t>
            </a:r>
            <a:r>
              <a:rPr lang="en-US" sz="2400" dirty="0" err="1">
                <a:solidFill>
                  <a:srgbClr val="C00000"/>
                </a:solidFill>
              </a:rPr>
              <a:t>chụp</a:t>
            </a:r>
            <a:r>
              <a:rPr lang="en-US" sz="2400" dirty="0">
                <a:solidFill>
                  <a:srgbClr val="C00000"/>
                </a:solidFill>
              </a:rPr>
              <a:t> </a:t>
            </a:r>
            <a:r>
              <a:rPr lang="en-US" sz="2400" dirty="0" err="1">
                <a:solidFill>
                  <a:srgbClr val="C00000"/>
                </a:solidFill>
              </a:rPr>
              <a:t>mũ</a:t>
            </a:r>
            <a:r>
              <a:rPr lang="en-US" sz="2400" dirty="0">
                <a:solidFill>
                  <a:srgbClr val="C00000"/>
                </a:solidFill>
              </a:rPr>
              <a:t>, hay </a:t>
            </a:r>
            <a:r>
              <a:rPr lang="en-US" sz="2400" dirty="0" err="1">
                <a:solidFill>
                  <a:srgbClr val="C00000"/>
                </a:solidFill>
              </a:rPr>
              <a:t>có</a:t>
            </a:r>
            <a:r>
              <a:rPr lang="en-US" sz="2400" dirty="0">
                <a:solidFill>
                  <a:srgbClr val="C00000"/>
                </a:solidFill>
              </a:rPr>
              <a:t> </a:t>
            </a:r>
            <a:r>
              <a:rPr lang="en-US" sz="2400" dirty="0" err="1">
                <a:solidFill>
                  <a:srgbClr val="C00000"/>
                </a:solidFill>
              </a:rPr>
              <a:t>những</a:t>
            </a:r>
            <a:r>
              <a:rPr lang="en-US" sz="2400" dirty="0">
                <a:solidFill>
                  <a:srgbClr val="C00000"/>
                </a:solidFill>
              </a:rPr>
              <a:t> ý </a:t>
            </a:r>
            <a:r>
              <a:rPr lang="en-US" sz="2400" dirty="0" err="1">
                <a:solidFill>
                  <a:srgbClr val="C00000"/>
                </a:solidFill>
              </a:rPr>
              <a:t>kiến</a:t>
            </a:r>
            <a:r>
              <a:rPr lang="en-US" sz="2400" dirty="0">
                <a:solidFill>
                  <a:srgbClr val="C00000"/>
                </a:solidFill>
              </a:rPr>
              <a:t> </a:t>
            </a:r>
            <a:r>
              <a:rPr lang="en-US" sz="2400" dirty="0" err="1">
                <a:solidFill>
                  <a:srgbClr val="C00000"/>
                </a:solidFill>
              </a:rPr>
              <a:t>khắt</a:t>
            </a:r>
            <a:r>
              <a:rPr lang="en-US" sz="2400" dirty="0">
                <a:solidFill>
                  <a:srgbClr val="C00000"/>
                </a:solidFill>
              </a:rPr>
              <a:t> </a:t>
            </a:r>
            <a:r>
              <a:rPr lang="en-US" sz="2400" dirty="0" err="1">
                <a:solidFill>
                  <a:srgbClr val="C00000"/>
                </a:solidFill>
              </a:rPr>
              <a:t>khe</a:t>
            </a:r>
            <a:r>
              <a:rPr lang="en-US" sz="2400" dirty="0">
                <a:solidFill>
                  <a:srgbClr val="C00000"/>
                </a:solidFill>
              </a:rPr>
              <a:t> </a:t>
            </a:r>
            <a:r>
              <a:rPr lang="en-US" sz="2400" dirty="0" err="1">
                <a:solidFill>
                  <a:srgbClr val="C00000"/>
                </a:solidFill>
              </a:rPr>
              <a:t>về</a:t>
            </a:r>
            <a:r>
              <a:rPr lang="en-US" sz="2400" dirty="0">
                <a:solidFill>
                  <a:srgbClr val="C00000"/>
                </a:solidFill>
              </a:rPr>
              <a:t> </a:t>
            </a:r>
            <a:r>
              <a:rPr lang="en-US" sz="2400" dirty="0" err="1">
                <a:solidFill>
                  <a:srgbClr val="C00000"/>
                </a:solidFill>
              </a:rPr>
              <a:t>người</a:t>
            </a:r>
            <a:r>
              <a:rPr lang="en-US" sz="2400" dirty="0">
                <a:solidFill>
                  <a:srgbClr val="C00000"/>
                </a:solidFill>
              </a:rPr>
              <a:t> </a:t>
            </a:r>
            <a:r>
              <a:rPr lang="en-US" sz="2400" dirty="0" err="1">
                <a:solidFill>
                  <a:srgbClr val="C00000"/>
                </a:solidFill>
              </a:rPr>
              <a:t>khác</a:t>
            </a:r>
            <a:r>
              <a:rPr lang="en-US" sz="2400" dirty="0">
                <a:solidFill>
                  <a:srgbClr val="C00000"/>
                </a:solidFill>
              </a:rPr>
              <a:t>)</a:t>
            </a:r>
          </a:p>
          <a:p>
            <a:pPr marL="285750" indent="-285750" algn="just">
              <a:buFontTx/>
              <a:buChar char="-"/>
            </a:pPr>
            <a:r>
              <a:rPr lang="en-US" sz="2400" dirty="0">
                <a:solidFill>
                  <a:srgbClr val="C00000"/>
                </a:solidFill>
              </a:rPr>
              <a:t>Ta </a:t>
            </a:r>
            <a:r>
              <a:rPr lang="en-US" sz="2400" dirty="0" err="1">
                <a:solidFill>
                  <a:srgbClr val="C00000"/>
                </a:solidFill>
              </a:rPr>
              <a:t>có</a:t>
            </a:r>
            <a:r>
              <a:rPr lang="en-US" sz="2400" dirty="0">
                <a:solidFill>
                  <a:srgbClr val="C00000"/>
                </a:solidFill>
              </a:rPr>
              <a:t> </a:t>
            </a:r>
            <a:r>
              <a:rPr lang="en-US" sz="2400" dirty="0" err="1">
                <a:solidFill>
                  <a:srgbClr val="C00000"/>
                </a:solidFill>
              </a:rPr>
              <a:t>cái</a:t>
            </a:r>
            <a:r>
              <a:rPr lang="en-US" sz="2400" dirty="0">
                <a:solidFill>
                  <a:srgbClr val="C00000"/>
                </a:solidFill>
              </a:rPr>
              <a:t> </a:t>
            </a:r>
            <a:r>
              <a:rPr lang="en-US" sz="2400" dirty="0" err="1">
                <a:solidFill>
                  <a:srgbClr val="C00000"/>
                </a:solidFill>
              </a:rPr>
              <a:t>nhìn</a:t>
            </a:r>
            <a:r>
              <a:rPr lang="en-US" sz="2400" dirty="0">
                <a:solidFill>
                  <a:srgbClr val="C00000"/>
                </a:solidFill>
              </a:rPr>
              <a:t> </a:t>
            </a:r>
            <a:r>
              <a:rPr lang="en-US" sz="2400" dirty="0" err="1">
                <a:solidFill>
                  <a:srgbClr val="C00000"/>
                </a:solidFill>
              </a:rPr>
              <a:t>hạn</a:t>
            </a:r>
            <a:r>
              <a:rPr lang="en-US" sz="2400" dirty="0">
                <a:solidFill>
                  <a:srgbClr val="C00000"/>
                </a:solidFill>
              </a:rPr>
              <a:t> </a:t>
            </a:r>
            <a:r>
              <a:rPr lang="en-US" sz="2400" dirty="0" err="1">
                <a:solidFill>
                  <a:srgbClr val="C00000"/>
                </a:solidFill>
              </a:rPr>
              <a:t>chế</a:t>
            </a:r>
            <a:r>
              <a:rPr lang="en-US" sz="2400" dirty="0">
                <a:solidFill>
                  <a:srgbClr val="C00000"/>
                </a:solidFill>
              </a:rPr>
              <a:t> do </a:t>
            </a:r>
            <a:r>
              <a:rPr lang="en-US" sz="2400" dirty="0" err="1">
                <a:solidFill>
                  <a:srgbClr val="C00000"/>
                </a:solidFill>
              </a:rPr>
              <a:t>vậy</a:t>
            </a:r>
            <a:r>
              <a:rPr lang="en-US" sz="2400" dirty="0">
                <a:solidFill>
                  <a:srgbClr val="C00000"/>
                </a:solidFill>
              </a:rPr>
              <a:t> </a:t>
            </a:r>
            <a:r>
              <a:rPr lang="en-US" sz="2400" dirty="0" err="1">
                <a:solidFill>
                  <a:srgbClr val="C00000"/>
                </a:solidFill>
              </a:rPr>
              <a:t>không</a:t>
            </a:r>
            <a:r>
              <a:rPr lang="en-US" sz="2400" dirty="0">
                <a:solidFill>
                  <a:srgbClr val="C00000"/>
                </a:solidFill>
              </a:rPr>
              <a:t> </a:t>
            </a:r>
            <a:r>
              <a:rPr lang="en-US" sz="2400" dirty="0" err="1">
                <a:solidFill>
                  <a:srgbClr val="C00000"/>
                </a:solidFill>
              </a:rPr>
              <a:t>thấy</a:t>
            </a:r>
            <a:r>
              <a:rPr lang="en-US" sz="2400" dirty="0">
                <a:solidFill>
                  <a:srgbClr val="C00000"/>
                </a:solidFill>
              </a:rPr>
              <a:t> </a:t>
            </a:r>
            <a:r>
              <a:rPr lang="en-US" sz="2400" dirty="0" err="1">
                <a:solidFill>
                  <a:srgbClr val="C00000"/>
                </a:solidFill>
              </a:rPr>
              <a:t>được</a:t>
            </a:r>
            <a:r>
              <a:rPr lang="en-US" sz="2400" dirty="0">
                <a:solidFill>
                  <a:srgbClr val="C00000"/>
                </a:solidFill>
              </a:rPr>
              <a:t> </a:t>
            </a:r>
            <a:r>
              <a:rPr lang="en-US" sz="2400" dirty="0" err="1">
                <a:solidFill>
                  <a:srgbClr val="C00000"/>
                </a:solidFill>
              </a:rPr>
              <a:t>toàn</a:t>
            </a:r>
            <a:r>
              <a:rPr lang="en-US" sz="2400" dirty="0">
                <a:solidFill>
                  <a:srgbClr val="C00000"/>
                </a:solidFill>
              </a:rPr>
              <a:t> </a:t>
            </a:r>
            <a:r>
              <a:rPr lang="en-US" sz="2400" dirty="0" err="1">
                <a:solidFill>
                  <a:srgbClr val="C00000"/>
                </a:solidFill>
              </a:rPr>
              <a:t>cảnh</a:t>
            </a:r>
            <a:r>
              <a:rPr lang="en-US" sz="2400" dirty="0">
                <a:solidFill>
                  <a:srgbClr val="C00000"/>
                </a:solidFill>
              </a:rPr>
              <a:t> </a:t>
            </a:r>
            <a:r>
              <a:rPr lang="en-US" sz="2400" dirty="0" err="1">
                <a:solidFill>
                  <a:srgbClr val="C00000"/>
                </a:solidFill>
              </a:rPr>
              <a:t>hoặc</a:t>
            </a:r>
            <a:r>
              <a:rPr lang="en-US" sz="2400" dirty="0">
                <a:solidFill>
                  <a:srgbClr val="C00000"/>
                </a:solidFill>
              </a:rPr>
              <a:t> </a:t>
            </a:r>
            <a:r>
              <a:rPr lang="en-US" sz="2400" dirty="0" err="1">
                <a:solidFill>
                  <a:srgbClr val="C00000"/>
                </a:solidFill>
              </a:rPr>
              <a:t>không</a:t>
            </a:r>
            <a:r>
              <a:rPr lang="en-US" sz="2400" dirty="0">
                <a:solidFill>
                  <a:srgbClr val="C00000"/>
                </a:solidFill>
              </a:rPr>
              <a:t> </a:t>
            </a:r>
            <a:r>
              <a:rPr lang="en-US" sz="2400" dirty="0" err="1">
                <a:solidFill>
                  <a:srgbClr val="C00000"/>
                </a:solidFill>
              </a:rPr>
              <a:t>có</a:t>
            </a:r>
            <a:r>
              <a:rPr lang="en-US" sz="2400" dirty="0">
                <a:solidFill>
                  <a:srgbClr val="C00000"/>
                </a:solidFill>
              </a:rPr>
              <a:t> </a:t>
            </a:r>
            <a:r>
              <a:rPr lang="en-US" sz="2400" dirty="0" err="1">
                <a:solidFill>
                  <a:srgbClr val="C00000"/>
                </a:solidFill>
              </a:rPr>
              <a:t>đầy</a:t>
            </a:r>
            <a:r>
              <a:rPr lang="en-US" sz="2400" dirty="0">
                <a:solidFill>
                  <a:srgbClr val="C00000"/>
                </a:solidFill>
              </a:rPr>
              <a:t> </a:t>
            </a:r>
            <a:r>
              <a:rPr lang="en-US" sz="2400" dirty="0" err="1">
                <a:solidFill>
                  <a:srgbClr val="C00000"/>
                </a:solidFill>
              </a:rPr>
              <a:t>đủ</a:t>
            </a:r>
            <a:r>
              <a:rPr lang="en-US" sz="2400" dirty="0">
                <a:solidFill>
                  <a:srgbClr val="C00000"/>
                </a:solidFill>
              </a:rPr>
              <a:t> </a:t>
            </a:r>
            <a:r>
              <a:rPr lang="en-US" sz="2400" dirty="0" err="1">
                <a:solidFill>
                  <a:srgbClr val="C00000"/>
                </a:solidFill>
              </a:rPr>
              <a:t>dữ</a:t>
            </a:r>
            <a:r>
              <a:rPr lang="en-US" sz="2400" dirty="0">
                <a:solidFill>
                  <a:srgbClr val="C00000"/>
                </a:solidFill>
              </a:rPr>
              <a:t> </a:t>
            </a:r>
            <a:r>
              <a:rPr lang="en-US" sz="2400" dirty="0" err="1">
                <a:solidFill>
                  <a:srgbClr val="C00000"/>
                </a:solidFill>
              </a:rPr>
              <a:t>kiện</a:t>
            </a:r>
            <a:r>
              <a:rPr lang="en-US" sz="2400" dirty="0">
                <a:solidFill>
                  <a:srgbClr val="C00000"/>
                </a:solidFill>
              </a:rPr>
              <a:t> </a:t>
            </a:r>
            <a:r>
              <a:rPr lang="en-US" sz="2400" dirty="0" err="1">
                <a:solidFill>
                  <a:srgbClr val="C00000"/>
                </a:solidFill>
              </a:rPr>
              <a:t>để</a:t>
            </a:r>
            <a:r>
              <a:rPr lang="en-US" sz="2400" dirty="0">
                <a:solidFill>
                  <a:srgbClr val="C00000"/>
                </a:solidFill>
              </a:rPr>
              <a:t> </a:t>
            </a:r>
            <a:r>
              <a:rPr lang="en-US" sz="2400" dirty="0" err="1">
                <a:solidFill>
                  <a:srgbClr val="C00000"/>
                </a:solidFill>
              </a:rPr>
              <a:t>phán</a:t>
            </a:r>
            <a:r>
              <a:rPr lang="en-US" sz="2400" dirty="0">
                <a:solidFill>
                  <a:srgbClr val="C00000"/>
                </a:solidFill>
              </a:rPr>
              <a:t> </a:t>
            </a:r>
            <a:r>
              <a:rPr lang="en-US" sz="2400" dirty="0" err="1">
                <a:solidFill>
                  <a:srgbClr val="C00000"/>
                </a:solidFill>
              </a:rPr>
              <a:t>xét</a:t>
            </a:r>
            <a:r>
              <a:rPr lang="en-US" sz="2400" dirty="0">
                <a:solidFill>
                  <a:srgbClr val="C00000"/>
                </a:solidFill>
              </a:rPr>
              <a:t>.</a:t>
            </a:r>
          </a:p>
          <a:p>
            <a:pPr marL="285750" indent="-285750" algn="just">
              <a:buFontTx/>
              <a:buChar char="-"/>
            </a:pPr>
            <a:r>
              <a:rPr lang="en-US" sz="2400" b="1" dirty="0">
                <a:solidFill>
                  <a:srgbClr val="C00000"/>
                </a:solidFill>
              </a:rPr>
              <a:t>CẦN: </a:t>
            </a:r>
            <a:r>
              <a:rPr lang="en-US" sz="2400" i="1" dirty="0" err="1">
                <a:solidFill>
                  <a:srgbClr val="C00000"/>
                </a:solidFill>
              </a:rPr>
              <a:t>Cởi</a:t>
            </a:r>
            <a:r>
              <a:rPr lang="en-US" sz="2400" i="1" dirty="0">
                <a:solidFill>
                  <a:srgbClr val="C00000"/>
                </a:solidFill>
              </a:rPr>
              <a:t> </a:t>
            </a:r>
            <a:r>
              <a:rPr lang="en-US" sz="2400" i="1" dirty="0" err="1">
                <a:solidFill>
                  <a:srgbClr val="C00000"/>
                </a:solidFill>
              </a:rPr>
              <a:t>mở</a:t>
            </a:r>
            <a:r>
              <a:rPr lang="en-US" sz="2400" i="1" dirty="0">
                <a:solidFill>
                  <a:srgbClr val="C00000"/>
                </a:solidFill>
              </a:rPr>
              <a:t> </a:t>
            </a:r>
            <a:r>
              <a:rPr lang="en-US" sz="2400" i="1" dirty="0" err="1">
                <a:solidFill>
                  <a:srgbClr val="C00000"/>
                </a:solidFill>
              </a:rPr>
              <a:t>tiếp</a:t>
            </a:r>
            <a:r>
              <a:rPr lang="en-US" sz="2400" i="1" dirty="0">
                <a:solidFill>
                  <a:srgbClr val="C00000"/>
                </a:solidFill>
              </a:rPr>
              <a:t> </a:t>
            </a:r>
            <a:r>
              <a:rPr lang="en-US" sz="2400" i="1" dirty="0" err="1">
                <a:solidFill>
                  <a:srgbClr val="C00000"/>
                </a:solidFill>
              </a:rPr>
              <a:t>nhận</a:t>
            </a:r>
            <a:r>
              <a:rPr lang="en-US" sz="2400" i="1" dirty="0">
                <a:solidFill>
                  <a:srgbClr val="C00000"/>
                </a:solidFill>
              </a:rPr>
              <a:t> </a:t>
            </a:r>
            <a:r>
              <a:rPr lang="en-US" sz="2400" i="1" dirty="0" err="1">
                <a:solidFill>
                  <a:srgbClr val="C00000"/>
                </a:solidFill>
              </a:rPr>
              <a:t>thông</a:t>
            </a:r>
            <a:r>
              <a:rPr lang="en-US" sz="2400" i="1" dirty="0">
                <a:solidFill>
                  <a:srgbClr val="C00000"/>
                </a:solidFill>
              </a:rPr>
              <a:t> tin </a:t>
            </a:r>
            <a:r>
              <a:rPr lang="en-US" sz="2400" i="1" dirty="0" err="1">
                <a:solidFill>
                  <a:srgbClr val="C00000"/>
                </a:solidFill>
              </a:rPr>
              <a:t>mới</a:t>
            </a:r>
            <a:r>
              <a:rPr lang="en-US" sz="2400" i="1" dirty="0">
                <a:solidFill>
                  <a:srgbClr val="C00000"/>
                </a:solidFill>
              </a:rPr>
              <a:t>, </a:t>
            </a:r>
            <a:r>
              <a:rPr lang="en-US" sz="2400" i="1" dirty="0" err="1">
                <a:solidFill>
                  <a:srgbClr val="C00000"/>
                </a:solidFill>
              </a:rPr>
              <a:t>trải</a:t>
            </a:r>
            <a:r>
              <a:rPr lang="en-US" sz="2400" i="1" dirty="0">
                <a:solidFill>
                  <a:srgbClr val="C00000"/>
                </a:solidFill>
              </a:rPr>
              <a:t> </a:t>
            </a:r>
            <a:r>
              <a:rPr lang="en-US" sz="2400" i="1" dirty="0" err="1">
                <a:solidFill>
                  <a:srgbClr val="C00000"/>
                </a:solidFill>
              </a:rPr>
              <a:t>lòng</a:t>
            </a:r>
            <a:r>
              <a:rPr lang="en-US" sz="2400" i="1" dirty="0">
                <a:solidFill>
                  <a:srgbClr val="C00000"/>
                </a:solidFill>
              </a:rPr>
              <a:t> </a:t>
            </a:r>
            <a:r>
              <a:rPr lang="en-US" sz="2400" i="1" dirty="0" err="1">
                <a:solidFill>
                  <a:srgbClr val="C00000"/>
                </a:solidFill>
              </a:rPr>
              <a:t>với</a:t>
            </a:r>
            <a:r>
              <a:rPr lang="en-US" sz="2400" i="1" dirty="0">
                <a:solidFill>
                  <a:srgbClr val="C00000"/>
                </a:solidFill>
              </a:rPr>
              <a:t> </a:t>
            </a:r>
            <a:r>
              <a:rPr lang="en-US" sz="2400" i="1" dirty="0" err="1">
                <a:solidFill>
                  <a:srgbClr val="C00000"/>
                </a:solidFill>
              </a:rPr>
              <a:t>quan</a:t>
            </a:r>
            <a:r>
              <a:rPr lang="en-US" sz="2400" i="1" dirty="0">
                <a:solidFill>
                  <a:srgbClr val="C00000"/>
                </a:solidFill>
              </a:rPr>
              <a:t> </a:t>
            </a:r>
            <a:r>
              <a:rPr lang="en-US" sz="2400" i="1" dirty="0" err="1">
                <a:solidFill>
                  <a:srgbClr val="C00000"/>
                </a:solidFill>
              </a:rPr>
              <a:t>điểm</a:t>
            </a:r>
            <a:r>
              <a:rPr lang="en-US" sz="2400" i="1" dirty="0">
                <a:solidFill>
                  <a:srgbClr val="C00000"/>
                </a:solidFill>
              </a:rPr>
              <a:t> </a:t>
            </a:r>
            <a:r>
              <a:rPr lang="en-US" sz="2400" i="1" dirty="0" err="1">
                <a:solidFill>
                  <a:srgbClr val="C00000"/>
                </a:solidFill>
              </a:rPr>
              <a:t>sống</a:t>
            </a:r>
            <a:r>
              <a:rPr lang="en-US" sz="2400" i="1" dirty="0">
                <a:solidFill>
                  <a:srgbClr val="C00000"/>
                </a:solidFill>
              </a:rPr>
              <a:t> </a:t>
            </a:r>
            <a:r>
              <a:rPr lang="en-US" sz="2400" i="1" dirty="0" err="1">
                <a:solidFill>
                  <a:srgbClr val="C00000"/>
                </a:solidFill>
              </a:rPr>
              <a:t>của</a:t>
            </a:r>
            <a:r>
              <a:rPr lang="en-US" sz="2400" i="1" dirty="0">
                <a:solidFill>
                  <a:srgbClr val="C00000"/>
                </a:solidFill>
              </a:rPr>
              <a:t> </a:t>
            </a:r>
            <a:r>
              <a:rPr lang="en-US" sz="2400" i="1" dirty="0" err="1">
                <a:solidFill>
                  <a:srgbClr val="C00000"/>
                </a:solidFill>
              </a:rPr>
              <a:t>người</a:t>
            </a:r>
            <a:r>
              <a:rPr lang="en-US" sz="2400" i="1" dirty="0">
                <a:solidFill>
                  <a:srgbClr val="C00000"/>
                </a:solidFill>
              </a:rPr>
              <a:t> </a:t>
            </a:r>
            <a:r>
              <a:rPr lang="en-US" sz="2400" i="1" dirty="0" err="1">
                <a:solidFill>
                  <a:srgbClr val="C00000"/>
                </a:solidFill>
              </a:rPr>
              <a:t>khác</a:t>
            </a:r>
            <a:r>
              <a:rPr lang="en-US" sz="2400" i="1" dirty="0">
                <a:solidFill>
                  <a:srgbClr val="C00000"/>
                </a:solidFill>
              </a:rPr>
              <a:t>, </a:t>
            </a:r>
            <a:r>
              <a:rPr lang="en-US" sz="2400" i="1" dirty="0" err="1">
                <a:solidFill>
                  <a:srgbClr val="C00000"/>
                </a:solidFill>
              </a:rPr>
              <a:t>sãn</a:t>
            </a:r>
            <a:r>
              <a:rPr lang="en-US" sz="2400" i="1" dirty="0">
                <a:solidFill>
                  <a:srgbClr val="C00000"/>
                </a:solidFill>
              </a:rPr>
              <a:t> </a:t>
            </a:r>
            <a:r>
              <a:rPr lang="en-US" sz="2400" i="1" dirty="0" err="1">
                <a:solidFill>
                  <a:srgbClr val="C00000"/>
                </a:solidFill>
              </a:rPr>
              <a:t>sàng</a:t>
            </a:r>
            <a:r>
              <a:rPr lang="en-US" sz="2400" i="1" dirty="0">
                <a:solidFill>
                  <a:srgbClr val="C00000"/>
                </a:solidFill>
              </a:rPr>
              <a:t> </a:t>
            </a:r>
            <a:r>
              <a:rPr lang="en-US" sz="2400" i="1" dirty="0" err="1">
                <a:solidFill>
                  <a:srgbClr val="C00000"/>
                </a:solidFill>
              </a:rPr>
              <a:t>thay</a:t>
            </a:r>
            <a:r>
              <a:rPr lang="en-US" sz="2400" i="1" dirty="0">
                <a:solidFill>
                  <a:srgbClr val="C00000"/>
                </a:solidFill>
              </a:rPr>
              <a:t> </a:t>
            </a:r>
            <a:r>
              <a:rPr lang="en-US" sz="2400" i="1" dirty="0" err="1">
                <a:solidFill>
                  <a:srgbClr val="C00000"/>
                </a:solidFill>
              </a:rPr>
              <a:t>đổi</a:t>
            </a:r>
            <a:r>
              <a:rPr lang="en-US" sz="2400" i="1" dirty="0">
                <a:solidFill>
                  <a:srgbClr val="C00000"/>
                </a:solidFill>
              </a:rPr>
              <a:t> </a:t>
            </a:r>
            <a:r>
              <a:rPr lang="en-US" sz="2400" i="1" dirty="0" err="1">
                <a:solidFill>
                  <a:srgbClr val="C00000"/>
                </a:solidFill>
              </a:rPr>
              <a:t>khi</a:t>
            </a:r>
            <a:r>
              <a:rPr lang="en-US" sz="2400" i="1" dirty="0">
                <a:solidFill>
                  <a:srgbClr val="C00000"/>
                </a:solidFill>
              </a:rPr>
              <a:t> </a:t>
            </a:r>
            <a:r>
              <a:rPr lang="en-US" sz="2400" i="1" dirty="0" err="1">
                <a:solidFill>
                  <a:srgbClr val="C00000"/>
                </a:solidFill>
              </a:rPr>
              <a:t>biết</a:t>
            </a:r>
            <a:r>
              <a:rPr lang="en-US" sz="2400" i="1" dirty="0">
                <a:solidFill>
                  <a:srgbClr val="C00000"/>
                </a:solidFill>
              </a:rPr>
              <a:t> </a:t>
            </a:r>
            <a:r>
              <a:rPr lang="en-US" sz="2400" i="1" dirty="0" err="1">
                <a:solidFill>
                  <a:srgbClr val="C00000"/>
                </a:solidFill>
              </a:rPr>
              <a:t>rõ</a:t>
            </a:r>
            <a:r>
              <a:rPr lang="en-US" sz="2400" i="1" dirty="0">
                <a:solidFill>
                  <a:srgbClr val="C00000"/>
                </a:solidFill>
              </a:rPr>
              <a:t> </a:t>
            </a:r>
            <a:r>
              <a:rPr lang="en-US" sz="2400" i="1" dirty="0" err="1">
                <a:solidFill>
                  <a:srgbClr val="C00000"/>
                </a:solidFill>
              </a:rPr>
              <a:t>mình</a:t>
            </a:r>
            <a:r>
              <a:rPr lang="en-US" sz="2400" i="1" dirty="0">
                <a:solidFill>
                  <a:srgbClr val="C00000"/>
                </a:solidFill>
              </a:rPr>
              <a:t> </a:t>
            </a:r>
            <a:r>
              <a:rPr lang="en-US" sz="2400" i="1" dirty="0" err="1">
                <a:solidFill>
                  <a:srgbClr val="C00000"/>
                </a:solidFill>
              </a:rPr>
              <a:t>sai</a:t>
            </a:r>
            <a:r>
              <a:rPr lang="en-US" sz="2400" i="1" dirty="0">
                <a:solidFill>
                  <a:srgbClr val="C00000"/>
                </a:solidFill>
              </a:rPr>
              <a:t> </a:t>
            </a:r>
            <a:r>
              <a:rPr lang="en-US" sz="2400" i="1" dirty="0" err="1">
                <a:solidFill>
                  <a:srgbClr val="C00000"/>
                </a:solidFill>
              </a:rPr>
              <a:t>lầm</a:t>
            </a:r>
            <a:r>
              <a:rPr lang="en-US" sz="2400" i="1" dirty="0">
                <a:solidFill>
                  <a:srgbClr val="C00000"/>
                </a:solidFill>
              </a:rPr>
              <a:t>.</a:t>
            </a:r>
          </a:p>
        </p:txBody>
      </p:sp>
      <p:sp>
        <p:nvSpPr>
          <p:cNvPr id="19" name="TextBox 18">
            <a:extLst>
              <a:ext uri="{FF2B5EF4-FFF2-40B4-BE49-F238E27FC236}">
                <a16:creationId xmlns:a16="http://schemas.microsoft.com/office/drawing/2014/main" id="{E7E4038B-0A6D-45B2-8AF9-0CCE65DB0BD2}"/>
              </a:ext>
            </a:extLst>
          </p:cNvPr>
          <p:cNvSpPr txBox="1"/>
          <p:nvPr/>
        </p:nvSpPr>
        <p:spPr>
          <a:xfrm>
            <a:off x="5017736" y="5723807"/>
            <a:ext cx="6926647" cy="830997"/>
          </a:xfrm>
          <a:prstGeom prst="rect">
            <a:avLst/>
          </a:prstGeom>
          <a:noFill/>
        </p:spPr>
        <p:txBody>
          <a:bodyPr wrap="square" rtlCol="0">
            <a:spAutoFit/>
          </a:bodyPr>
          <a:lstStyle/>
          <a:p>
            <a:r>
              <a:rPr lang="en-US" sz="2400" dirty="0" err="1">
                <a:solidFill>
                  <a:schemeClr val="accent1">
                    <a:lumMod val="75000"/>
                  </a:schemeClr>
                </a:solidFill>
              </a:rPr>
              <a:t>Xác</a:t>
            </a:r>
            <a:r>
              <a:rPr lang="en-US" sz="2400" dirty="0">
                <a:solidFill>
                  <a:schemeClr val="accent1">
                    <a:lumMod val="75000"/>
                  </a:schemeClr>
                </a:solidFill>
              </a:rPr>
              <a:t> </a:t>
            </a:r>
            <a:r>
              <a:rPr lang="en-US" sz="2400" dirty="0" err="1">
                <a:solidFill>
                  <a:schemeClr val="accent1">
                    <a:lumMod val="75000"/>
                  </a:schemeClr>
                </a:solidFill>
              </a:rPr>
              <a:t>định</a:t>
            </a:r>
            <a:r>
              <a:rPr lang="en-US" sz="2400" dirty="0">
                <a:solidFill>
                  <a:schemeClr val="accent1">
                    <a:lumMod val="75000"/>
                  </a:schemeClr>
                </a:solidFill>
              </a:rPr>
              <a:t> </a:t>
            </a:r>
            <a:r>
              <a:rPr lang="en-US" sz="2400" dirty="0" err="1">
                <a:solidFill>
                  <a:schemeClr val="accent1">
                    <a:lumMod val="75000"/>
                  </a:schemeClr>
                </a:solidFill>
              </a:rPr>
              <a:t>trọng</a:t>
            </a:r>
            <a:r>
              <a:rPr lang="en-US" sz="2400" dirty="0">
                <a:solidFill>
                  <a:schemeClr val="accent1">
                    <a:lumMod val="75000"/>
                  </a:schemeClr>
                </a:solidFill>
              </a:rPr>
              <a:t> </a:t>
            </a:r>
            <a:r>
              <a:rPr lang="en-US" sz="2400" dirty="0" err="1">
                <a:solidFill>
                  <a:schemeClr val="accent1">
                    <a:lumMod val="75000"/>
                  </a:schemeClr>
                </a:solidFill>
              </a:rPr>
              <a:t>tâm</a:t>
            </a:r>
            <a:r>
              <a:rPr lang="en-US" sz="2400" dirty="0">
                <a:solidFill>
                  <a:schemeClr val="accent1">
                    <a:lumMod val="75000"/>
                  </a:schemeClr>
                </a:solidFill>
              </a:rPr>
              <a:t> </a:t>
            </a:r>
            <a:r>
              <a:rPr lang="en-US" sz="2400" dirty="0" err="1">
                <a:solidFill>
                  <a:schemeClr val="accent1">
                    <a:lumMod val="75000"/>
                  </a:schemeClr>
                </a:solidFill>
              </a:rPr>
              <a:t>nhất</a:t>
            </a:r>
            <a:r>
              <a:rPr lang="en-US" sz="2400" dirty="0">
                <a:solidFill>
                  <a:schemeClr val="accent1">
                    <a:lumMod val="75000"/>
                  </a:schemeClr>
                </a:solidFill>
              </a:rPr>
              <a:t> </a:t>
            </a:r>
            <a:r>
              <a:rPr lang="en-US" sz="2400" dirty="0" err="1">
                <a:solidFill>
                  <a:schemeClr val="accent1">
                    <a:lumMod val="75000"/>
                  </a:schemeClr>
                </a:solidFill>
              </a:rPr>
              <a:t>mà</a:t>
            </a:r>
            <a:r>
              <a:rPr lang="en-US" sz="2400" dirty="0">
                <a:solidFill>
                  <a:schemeClr val="accent1">
                    <a:lumMod val="75000"/>
                  </a:schemeClr>
                </a:solidFill>
              </a:rPr>
              <a:t> </a:t>
            </a:r>
            <a:r>
              <a:rPr lang="en-US" sz="2400" dirty="0" err="1">
                <a:solidFill>
                  <a:schemeClr val="accent1">
                    <a:lumMod val="75000"/>
                  </a:schemeClr>
                </a:solidFill>
              </a:rPr>
              <a:t>mình</a:t>
            </a:r>
            <a:r>
              <a:rPr lang="en-US" sz="2400" dirty="0">
                <a:solidFill>
                  <a:schemeClr val="accent1">
                    <a:lumMod val="75000"/>
                  </a:schemeClr>
                </a:solidFill>
              </a:rPr>
              <a:t> </a:t>
            </a:r>
            <a:r>
              <a:rPr lang="en-US" sz="2400" dirty="0" err="1">
                <a:solidFill>
                  <a:schemeClr val="accent1">
                    <a:lumMod val="75000"/>
                  </a:schemeClr>
                </a:solidFill>
              </a:rPr>
              <a:t>cần</a:t>
            </a:r>
            <a:r>
              <a:rPr lang="en-US" sz="2400" dirty="0">
                <a:solidFill>
                  <a:schemeClr val="accent1">
                    <a:lumMod val="75000"/>
                  </a:schemeClr>
                </a:solidFill>
              </a:rPr>
              <a:t> </a:t>
            </a:r>
            <a:r>
              <a:rPr lang="en-US" sz="2400" dirty="0" err="1">
                <a:solidFill>
                  <a:schemeClr val="accent1">
                    <a:lumMod val="75000"/>
                  </a:schemeClr>
                </a:solidFill>
              </a:rPr>
              <a:t>quan</a:t>
            </a:r>
            <a:r>
              <a:rPr lang="en-US" sz="2400" dirty="0">
                <a:solidFill>
                  <a:schemeClr val="accent1">
                    <a:lumMod val="75000"/>
                  </a:schemeClr>
                </a:solidFill>
              </a:rPr>
              <a:t> </a:t>
            </a:r>
            <a:r>
              <a:rPr lang="en-US" sz="2400" dirty="0" err="1">
                <a:solidFill>
                  <a:schemeClr val="accent1">
                    <a:lumMod val="75000"/>
                  </a:schemeClr>
                </a:solidFill>
              </a:rPr>
              <a:t>tâm</a:t>
            </a:r>
            <a:r>
              <a:rPr lang="en-US" sz="2400" dirty="0">
                <a:solidFill>
                  <a:schemeClr val="accent1">
                    <a:lumMod val="75000"/>
                  </a:schemeClr>
                </a:solidFill>
              </a:rPr>
              <a:t> </a:t>
            </a:r>
            <a:r>
              <a:rPr lang="en-US" sz="2400" dirty="0" err="1">
                <a:solidFill>
                  <a:schemeClr val="accent1">
                    <a:lumMod val="75000"/>
                  </a:schemeClr>
                </a:solidFill>
              </a:rPr>
              <a:t>để</a:t>
            </a:r>
            <a:r>
              <a:rPr lang="en-US" sz="2400" dirty="0">
                <a:solidFill>
                  <a:schemeClr val="accent1">
                    <a:lumMod val="75000"/>
                  </a:schemeClr>
                </a:solidFill>
              </a:rPr>
              <a:t> </a:t>
            </a:r>
            <a:r>
              <a:rPr lang="en-US" sz="2400" dirty="0" err="1">
                <a:solidFill>
                  <a:schemeClr val="accent1">
                    <a:lumMod val="75000"/>
                  </a:schemeClr>
                </a:solidFill>
              </a:rPr>
              <a:t>có</a:t>
            </a:r>
            <a:r>
              <a:rPr lang="en-US" sz="2400" dirty="0">
                <a:solidFill>
                  <a:schemeClr val="accent1">
                    <a:lumMod val="75000"/>
                  </a:schemeClr>
                </a:solidFill>
              </a:rPr>
              <a:t> </a:t>
            </a:r>
            <a:r>
              <a:rPr lang="en-US" sz="2400" dirty="0" err="1">
                <a:solidFill>
                  <a:schemeClr val="accent1">
                    <a:lumMod val="75000"/>
                  </a:schemeClr>
                </a:solidFill>
              </a:rPr>
              <a:t>một</a:t>
            </a:r>
            <a:r>
              <a:rPr lang="en-US" sz="2400" dirty="0">
                <a:solidFill>
                  <a:schemeClr val="accent1">
                    <a:lumMod val="75000"/>
                  </a:schemeClr>
                </a:solidFill>
              </a:rPr>
              <a:t> </a:t>
            </a:r>
            <a:r>
              <a:rPr lang="en-US" sz="2400" dirty="0" err="1">
                <a:solidFill>
                  <a:schemeClr val="accent1">
                    <a:lumMod val="75000"/>
                  </a:schemeClr>
                </a:solidFill>
              </a:rPr>
              <a:t>cuộc</a:t>
            </a:r>
            <a:r>
              <a:rPr lang="en-US" sz="2400" dirty="0">
                <a:solidFill>
                  <a:schemeClr val="accent1">
                    <a:lumMod val="75000"/>
                  </a:schemeClr>
                </a:solidFill>
              </a:rPr>
              <a:t> </a:t>
            </a:r>
            <a:r>
              <a:rPr lang="en-US" sz="2400" dirty="0" err="1">
                <a:solidFill>
                  <a:schemeClr val="accent1">
                    <a:lumMod val="75000"/>
                  </a:schemeClr>
                </a:solidFill>
              </a:rPr>
              <a:t>sống</a:t>
            </a:r>
            <a:r>
              <a:rPr lang="en-US" sz="2400" dirty="0">
                <a:solidFill>
                  <a:schemeClr val="accent1">
                    <a:lumMod val="75000"/>
                  </a:schemeClr>
                </a:solidFill>
              </a:rPr>
              <a:t> ý </a:t>
            </a:r>
            <a:r>
              <a:rPr lang="en-US" sz="2400" dirty="0" err="1">
                <a:solidFill>
                  <a:schemeClr val="accent1">
                    <a:lumMod val="75000"/>
                  </a:schemeClr>
                </a:solidFill>
              </a:rPr>
              <a:t>nghĩa</a:t>
            </a:r>
            <a:r>
              <a:rPr lang="en-US" sz="2400" dirty="0">
                <a:solidFill>
                  <a:schemeClr val="accent1">
                    <a:lumMod val="75000"/>
                  </a:schemeClr>
                </a:solidFill>
              </a:rPr>
              <a:t>, </a:t>
            </a:r>
            <a:r>
              <a:rPr lang="en-US" sz="2400" dirty="0" err="1">
                <a:solidFill>
                  <a:schemeClr val="accent1">
                    <a:lumMod val="75000"/>
                  </a:schemeClr>
                </a:solidFill>
              </a:rPr>
              <a:t>hạnh</a:t>
            </a:r>
            <a:r>
              <a:rPr lang="en-US" sz="2400" dirty="0">
                <a:solidFill>
                  <a:schemeClr val="accent1">
                    <a:lumMod val="75000"/>
                  </a:schemeClr>
                </a:solidFill>
              </a:rPr>
              <a:t> </a:t>
            </a:r>
            <a:r>
              <a:rPr lang="en-US" sz="2400" dirty="0" err="1">
                <a:solidFill>
                  <a:schemeClr val="accent1">
                    <a:lumMod val="75000"/>
                  </a:schemeClr>
                </a:solidFill>
              </a:rPr>
              <a:t>phúc</a:t>
            </a:r>
            <a:r>
              <a:rPr lang="en-US" sz="2400" dirty="0">
                <a:solidFill>
                  <a:schemeClr val="accent1">
                    <a:lumMod val="75000"/>
                  </a:schemeClr>
                </a:solidFill>
              </a:rPr>
              <a:t>, </a:t>
            </a:r>
            <a:r>
              <a:rPr lang="en-US" sz="2400" dirty="0" err="1">
                <a:solidFill>
                  <a:schemeClr val="accent1">
                    <a:lumMod val="75000"/>
                  </a:schemeClr>
                </a:solidFill>
              </a:rPr>
              <a:t>thành</a:t>
            </a:r>
            <a:r>
              <a:rPr lang="en-US" sz="2400" dirty="0">
                <a:solidFill>
                  <a:schemeClr val="accent1">
                    <a:lumMod val="75000"/>
                  </a:schemeClr>
                </a:solidFill>
              </a:rPr>
              <a:t> </a:t>
            </a:r>
            <a:r>
              <a:rPr lang="en-US" sz="2400" dirty="0" err="1">
                <a:solidFill>
                  <a:schemeClr val="accent1">
                    <a:lumMod val="75000"/>
                  </a:schemeClr>
                </a:solidFill>
              </a:rPr>
              <a:t>công</a:t>
            </a:r>
            <a:endParaRPr lang="en-US" sz="2400" dirty="0">
              <a:solidFill>
                <a:schemeClr val="accent1">
                  <a:lumMod val="75000"/>
                </a:schemeClr>
              </a:solidFill>
            </a:endParaRPr>
          </a:p>
        </p:txBody>
      </p:sp>
      <p:sp>
        <p:nvSpPr>
          <p:cNvPr id="22" name="Arrow: Bent 21">
            <a:extLst>
              <a:ext uri="{FF2B5EF4-FFF2-40B4-BE49-F238E27FC236}">
                <a16:creationId xmlns:a16="http://schemas.microsoft.com/office/drawing/2014/main" id="{256F6360-BD4F-4DD4-9936-E4E44E58B400}"/>
              </a:ext>
            </a:extLst>
          </p:cNvPr>
          <p:cNvSpPr/>
          <p:nvPr/>
        </p:nvSpPr>
        <p:spPr>
          <a:xfrm>
            <a:off x="3003382" y="1095054"/>
            <a:ext cx="419167" cy="1231586"/>
          </a:xfrm>
          <a:prstGeom prst="bentArrow">
            <a:avLst>
              <a:gd name="adj1" fmla="val 25000"/>
              <a:gd name="adj2" fmla="val 25000"/>
              <a:gd name="adj3" fmla="val 25000"/>
              <a:gd name="adj4" fmla="val 340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Arrow: Bent-Up 22">
            <a:extLst>
              <a:ext uri="{FF2B5EF4-FFF2-40B4-BE49-F238E27FC236}">
                <a16:creationId xmlns:a16="http://schemas.microsoft.com/office/drawing/2014/main" id="{2C9AB8AE-5CE2-4527-A76A-40FC1D17572C}"/>
              </a:ext>
            </a:extLst>
          </p:cNvPr>
          <p:cNvSpPr/>
          <p:nvPr/>
        </p:nvSpPr>
        <p:spPr>
          <a:xfrm rot="5400000">
            <a:off x="2508216" y="5029831"/>
            <a:ext cx="1381760" cy="41916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2F91A16D-DBA0-4188-8434-F3B3EFDF3361}"/>
              </a:ext>
            </a:extLst>
          </p:cNvPr>
          <p:cNvSpPr/>
          <p:nvPr/>
        </p:nvSpPr>
        <p:spPr>
          <a:xfrm>
            <a:off x="1706880" y="2326640"/>
            <a:ext cx="2631440" cy="220471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F52E4288-6E79-47A1-B71F-9D464CBC0B16}"/>
              </a:ext>
            </a:extLst>
          </p:cNvPr>
          <p:cNvSpPr txBox="1"/>
          <p:nvPr/>
        </p:nvSpPr>
        <p:spPr>
          <a:xfrm>
            <a:off x="1784183" y="2615390"/>
            <a:ext cx="2509519" cy="1631216"/>
          </a:xfrm>
          <a:prstGeom prst="rect">
            <a:avLst/>
          </a:prstGeom>
          <a:noFill/>
        </p:spPr>
        <p:txBody>
          <a:bodyPr wrap="square" rtlCol="0">
            <a:spAutoFit/>
          </a:bodyPr>
          <a:lstStyle/>
          <a:p>
            <a:pPr algn="just"/>
            <a:r>
              <a:rPr lang="en-US" sz="2500" dirty="0" err="1"/>
              <a:t>Cách</a:t>
            </a:r>
            <a:r>
              <a:rPr lang="en-US" sz="2500" dirty="0"/>
              <a:t> </a:t>
            </a:r>
            <a:r>
              <a:rPr lang="en-US" sz="2500" dirty="0" err="1"/>
              <a:t>nhìn</a:t>
            </a:r>
            <a:r>
              <a:rPr lang="en-US" sz="2500" dirty="0"/>
              <a:t> </a:t>
            </a:r>
            <a:r>
              <a:rPr lang="en-US" sz="2500" dirty="0" err="1"/>
              <a:t>nhận</a:t>
            </a:r>
            <a:r>
              <a:rPr lang="en-US" sz="2500" dirty="0"/>
              <a:t> </a:t>
            </a:r>
            <a:r>
              <a:rPr lang="en-US" sz="2500" dirty="0" err="1"/>
              <a:t>một</a:t>
            </a:r>
            <a:r>
              <a:rPr lang="en-US" sz="2500" dirty="0"/>
              <a:t> </a:t>
            </a:r>
            <a:r>
              <a:rPr lang="en-US" sz="2500" dirty="0" err="1"/>
              <a:t>sự</a:t>
            </a:r>
            <a:r>
              <a:rPr lang="en-US" sz="2500" dirty="0"/>
              <a:t> </a:t>
            </a:r>
            <a:r>
              <a:rPr lang="en-US" sz="2500" dirty="0" err="1"/>
              <a:t>việc</a:t>
            </a:r>
            <a:r>
              <a:rPr lang="en-US" sz="2500" dirty="0"/>
              <a:t>, </a:t>
            </a:r>
            <a:r>
              <a:rPr lang="en-US" sz="2500" dirty="0" err="1"/>
              <a:t>là</a:t>
            </a:r>
            <a:r>
              <a:rPr lang="en-US" sz="2500" dirty="0"/>
              <a:t> </a:t>
            </a:r>
            <a:r>
              <a:rPr lang="en-US" sz="2500" dirty="0" err="1"/>
              <a:t>quan</a:t>
            </a:r>
            <a:r>
              <a:rPr lang="en-US" sz="2500" dirty="0"/>
              <a:t> </a:t>
            </a:r>
            <a:r>
              <a:rPr lang="en-US" sz="2500" dirty="0" err="1"/>
              <a:t>điểm</a:t>
            </a:r>
            <a:r>
              <a:rPr lang="en-US" sz="2500" dirty="0"/>
              <a:t>, </a:t>
            </a:r>
            <a:r>
              <a:rPr lang="en-US" sz="2500" dirty="0" err="1"/>
              <a:t>thậm</a:t>
            </a:r>
            <a:r>
              <a:rPr lang="en-US" sz="2500" dirty="0"/>
              <a:t> </a:t>
            </a:r>
            <a:r>
              <a:rPr lang="en-US" sz="2500" dirty="0" err="1"/>
              <a:t>chí</a:t>
            </a:r>
            <a:r>
              <a:rPr lang="en-US" sz="2500" dirty="0"/>
              <a:t> </a:t>
            </a:r>
            <a:r>
              <a:rPr lang="en-US" sz="2500" dirty="0" err="1"/>
              <a:t>là</a:t>
            </a:r>
            <a:r>
              <a:rPr lang="en-US" sz="2500" dirty="0"/>
              <a:t> </a:t>
            </a:r>
            <a:r>
              <a:rPr lang="en-US" sz="2500" dirty="0" err="1"/>
              <a:t>niềm</a:t>
            </a:r>
            <a:r>
              <a:rPr lang="en-US" sz="2500" dirty="0"/>
              <a:t> tin </a:t>
            </a:r>
          </a:p>
        </p:txBody>
      </p:sp>
    </p:spTree>
    <p:extLst>
      <p:ext uri="{BB962C8B-B14F-4D97-AF65-F5344CB8AC3E}">
        <p14:creationId xmlns:p14="http://schemas.microsoft.com/office/powerpoint/2010/main" val="1649145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6312EB20-2C8F-4594-9CA0-1A9D86FA53B9}"/>
              </a:ext>
            </a:extLst>
          </p:cNvPr>
          <p:cNvSpPr/>
          <p:nvPr/>
        </p:nvSpPr>
        <p:spPr>
          <a:xfrm>
            <a:off x="157480" y="472440"/>
            <a:ext cx="5542280" cy="1778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7FD2E74B-0971-4F7E-9469-1F8B5666C0C2}"/>
              </a:ext>
            </a:extLst>
          </p:cNvPr>
          <p:cNvSpPr/>
          <p:nvPr/>
        </p:nvSpPr>
        <p:spPr>
          <a:xfrm>
            <a:off x="2080260" y="127000"/>
            <a:ext cx="1849120" cy="69088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85000"/>
                    <a:lumOff val="15000"/>
                  </a:schemeClr>
                </a:solidFill>
              </a:rPr>
              <a:t>TRỌNG TÂM VÀO BẠN BÈ</a:t>
            </a:r>
          </a:p>
        </p:txBody>
      </p:sp>
      <p:sp>
        <p:nvSpPr>
          <p:cNvPr id="19" name="Rectangle: Rounded Corners 18">
            <a:extLst>
              <a:ext uri="{FF2B5EF4-FFF2-40B4-BE49-F238E27FC236}">
                <a16:creationId xmlns:a16="http://schemas.microsoft.com/office/drawing/2014/main" id="{1F7A1176-0A2C-4330-B9AA-A002421130C6}"/>
              </a:ext>
            </a:extLst>
          </p:cNvPr>
          <p:cNvSpPr/>
          <p:nvPr/>
        </p:nvSpPr>
        <p:spPr>
          <a:xfrm>
            <a:off x="121920" y="2702560"/>
            <a:ext cx="4785360" cy="1778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2F57F813-BD6F-441F-AA29-85F1883C42C6}"/>
              </a:ext>
            </a:extLst>
          </p:cNvPr>
          <p:cNvSpPr/>
          <p:nvPr/>
        </p:nvSpPr>
        <p:spPr>
          <a:xfrm>
            <a:off x="1605280" y="2402840"/>
            <a:ext cx="1849120" cy="690880"/>
          </a:xfrm>
          <a:prstGeom prst="roundRect">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85000"/>
                    <a:lumOff val="15000"/>
                  </a:schemeClr>
                </a:solidFill>
              </a:rPr>
              <a:t>TRỌNG TÂM VÀO VẬT CHẤT</a:t>
            </a:r>
          </a:p>
        </p:txBody>
      </p:sp>
      <p:sp>
        <p:nvSpPr>
          <p:cNvPr id="21" name="Rectangle: Rounded Corners 20">
            <a:extLst>
              <a:ext uri="{FF2B5EF4-FFF2-40B4-BE49-F238E27FC236}">
                <a16:creationId xmlns:a16="http://schemas.microsoft.com/office/drawing/2014/main" id="{1BEB9CB6-FD38-436E-86C8-047FCAA3331F}"/>
              </a:ext>
            </a:extLst>
          </p:cNvPr>
          <p:cNvSpPr/>
          <p:nvPr/>
        </p:nvSpPr>
        <p:spPr>
          <a:xfrm>
            <a:off x="157480" y="4978400"/>
            <a:ext cx="5542280" cy="1778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2ECB3791-C6C2-4F99-AC0B-4C57556D3908}"/>
              </a:ext>
            </a:extLst>
          </p:cNvPr>
          <p:cNvSpPr/>
          <p:nvPr/>
        </p:nvSpPr>
        <p:spPr>
          <a:xfrm>
            <a:off x="2085340" y="4597400"/>
            <a:ext cx="1849120" cy="69088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85000"/>
                    <a:lumOff val="15000"/>
                  </a:schemeClr>
                </a:solidFill>
              </a:rPr>
              <a:t>TRỌNG TÂM VÀO NGƯỜI YÊU</a:t>
            </a:r>
          </a:p>
        </p:txBody>
      </p:sp>
      <p:sp>
        <p:nvSpPr>
          <p:cNvPr id="23" name="Rectangle: Rounded Corners 22">
            <a:extLst>
              <a:ext uri="{FF2B5EF4-FFF2-40B4-BE49-F238E27FC236}">
                <a16:creationId xmlns:a16="http://schemas.microsoft.com/office/drawing/2014/main" id="{4E3CFE98-88E7-420D-B6CF-0A58696299F2}"/>
              </a:ext>
            </a:extLst>
          </p:cNvPr>
          <p:cNvSpPr/>
          <p:nvPr/>
        </p:nvSpPr>
        <p:spPr>
          <a:xfrm>
            <a:off x="5816600" y="490220"/>
            <a:ext cx="6253480" cy="1778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E822E58B-6490-4829-8639-C77F69854EEC}"/>
              </a:ext>
            </a:extLst>
          </p:cNvPr>
          <p:cNvSpPr/>
          <p:nvPr/>
        </p:nvSpPr>
        <p:spPr>
          <a:xfrm>
            <a:off x="6553200" y="2702560"/>
            <a:ext cx="5516880" cy="1778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015477B6-9E5D-43F5-B887-D73EA59AB3EC}"/>
              </a:ext>
            </a:extLst>
          </p:cNvPr>
          <p:cNvSpPr/>
          <p:nvPr/>
        </p:nvSpPr>
        <p:spPr>
          <a:xfrm>
            <a:off x="6096000" y="4942840"/>
            <a:ext cx="6004560" cy="1778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7B0FC8C5-5621-4A1D-B56C-D0A3AE127087}"/>
              </a:ext>
            </a:extLst>
          </p:cNvPr>
          <p:cNvSpPr/>
          <p:nvPr/>
        </p:nvSpPr>
        <p:spPr>
          <a:xfrm>
            <a:off x="8041640" y="55880"/>
            <a:ext cx="1849120" cy="69088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85000"/>
                    <a:lumOff val="15000"/>
                  </a:schemeClr>
                </a:solidFill>
              </a:rPr>
              <a:t>TRỌNG TÂM VÀO HỌC HÀNH</a:t>
            </a:r>
          </a:p>
        </p:txBody>
      </p:sp>
      <p:sp>
        <p:nvSpPr>
          <p:cNvPr id="27" name="Rectangle: Rounded Corners 26">
            <a:extLst>
              <a:ext uri="{FF2B5EF4-FFF2-40B4-BE49-F238E27FC236}">
                <a16:creationId xmlns:a16="http://schemas.microsoft.com/office/drawing/2014/main" id="{4DF056D9-85D8-4C06-AF36-53B5DCB99884}"/>
              </a:ext>
            </a:extLst>
          </p:cNvPr>
          <p:cNvSpPr/>
          <p:nvPr/>
        </p:nvSpPr>
        <p:spPr>
          <a:xfrm>
            <a:off x="8387080" y="2357120"/>
            <a:ext cx="1849120" cy="69088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85000"/>
                    <a:lumOff val="15000"/>
                  </a:schemeClr>
                </a:solidFill>
              </a:rPr>
              <a:t>TRỌNG TÂM VÀO CHA MẸ</a:t>
            </a:r>
          </a:p>
        </p:txBody>
      </p:sp>
      <p:sp>
        <p:nvSpPr>
          <p:cNvPr id="28" name="Rectangle: Rounded Corners 27">
            <a:extLst>
              <a:ext uri="{FF2B5EF4-FFF2-40B4-BE49-F238E27FC236}">
                <a16:creationId xmlns:a16="http://schemas.microsoft.com/office/drawing/2014/main" id="{89C16E0B-7B02-46E8-821B-614FAF80EB78}"/>
              </a:ext>
            </a:extLst>
          </p:cNvPr>
          <p:cNvSpPr/>
          <p:nvPr/>
        </p:nvSpPr>
        <p:spPr>
          <a:xfrm>
            <a:off x="8041640" y="4597400"/>
            <a:ext cx="1849120" cy="69088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85000"/>
                    <a:lumOff val="15000"/>
                  </a:schemeClr>
                </a:solidFill>
              </a:rPr>
              <a:t>TRỌNG TÂM KHÁC</a:t>
            </a:r>
          </a:p>
        </p:txBody>
      </p:sp>
      <p:sp>
        <p:nvSpPr>
          <p:cNvPr id="29" name="Oval 28">
            <a:extLst>
              <a:ext uri="{FF2B5EF4-FFF2-40B4-BE49-F238E27FC236}">
                <a16:creationId xmlns:a16="http://schemas.microsoft.com/office/drawing/2014/main" id="{46249F9D-626E-44A0-A045-28BD25480397}"/>
              </a:ext>
            </a:extLst>
          </p:cNvPr>
          <p:cNvSpPr/>
          <p:nvPr/>
        </p:nvSpPr>
        <p:spPr>
          <a:xfrm>
            <a:off x="4932680" y="2847340"/>
            <a:ext cx="1595120" cy="158496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Nhận </a:t>
            </a:r>
            <a:r>
              <a:rPr lang="en-US" sz="2000" dirty="0" err="1">
                <a:solidFill>
                  <a:schemeClr val="tx1"/>
                </a:solidFill>
              </a:rPr>
              <a:t>thức</a:t>
            </a:r>
            <a:r>
              <a:rPr lang="en-US" sz="2000" dirty="0">
                <a:solidFill>
                  <a:schemeClr val="tx1"/>
                </a:solidFill>
              </a:rPr>
              <a:t> </a:t>
            </a:r>
            <a:r>
              <a:rPr lang="en-US" sz="2000" dirty="0" err="1">
                <a:solidFill>
                  <a:schemeClr val="tx1"/>
                </a:solidFill>
              </a:rPr>
              <a:t>về</a:t>
            </a:r>
            <a:r>
              <a:rPr lang="en-US" sz="2000" dirty="0">
                <a:solidFill>
                  <a:schemeClr val="tx1"/>
                </a:solidFill>
              </a:rPr>
              <a:t> </a:t>
            </a:r>
            <a:r>
              <a:rPr lang="en-US" sz="2000" b="1" dirty="0">
                <a:solidFill>
                  <a:srgbClr val="0070C0"/>
                </a:solidFill>
              </a:rPr>
              <a:t>CUỘC SỐNG</a:t>
            </a:r>
          </a:p>
        </p:txBody>
      </p:sp>
      <p:sp>
        <p:nvSpPr>
          <p:cNvPr id="30" name="TextBox 29">
            <a:extLst>
              <a:ext uri="{FF2B5EF4-FFF2-40B4-BE49-F238E27FC236}">
                <a16:creationId xmlns:a16="http://schemas.microsoft.com/office/drawing/2014/main" id="{54646A20-2FCE-41AA-A6C1-8CB2D5B85F06}"/>
              </a:ext>
            </a:extLst>
          </p:cNvPr>
          <p:cNvSpPr txBox="1"/>
          <p:nvPr/>
        </p:nvSpPr>
        <p:spPr>
          <a:xfrm>
            <a:off x="274320" y="835660"/>
            <a:ext cx="5313680" cy="1446550"/>
          </a:xfrm>
          <a:prstGeom prst="rect">
            <a:avLst/>
          </a:prstGeom>
          <a:noFill/>
        </p:spPr>
        <p:txBody>
          <a:bodyPr wrap="square" rtlCol="0">
            <a:spAutoFit/>
          </a:bodyPr>
          <a:lstStyle/>
          <a:p>
            <a:pPr algn="just"/>
            <a:r>
              <a:rPr lang="en-US" sz="2200" dirty="0"/>
              <a:t>- </a:t>
            </a:r>
            <a:r>
              <a:rPr lang="en-US" sz="2200" dirty="0" err="1"/>
              <a:t>Hãy</a:t>
            </a:r>
            <a:r>
              <a:rPr lang="en-US" sz="2200" dirty="0"/>
              <a:t> </a:t>
            </a:r>
            <a:r>
              <a:rPr lang="en-US" sz="2200" dirty="0" err="1"/>
              <a:t>kết</a:t>
            </a:r>
            <a:r>
              <a:rPr lang="en-US" sz="2200" dirty="0"/>
              <a:t> </a:t>
            </a:r>
            <a:r>
              <a:rPr lang="en-US" sz="2200" dirty="0" err="1"/>
              <a:t>bạn</a:t>
            </a:r>
            <a:r>
              <a:rPr lang="en-US" sz="2200" dirty="0"/>
              <a:t> </a:t>
            </a:r>
            <a:r>
              <a:rPr lang="en-US" sz="2200" dirty="0" err="1"/>
              <a:t>càng</a:t>
            </a:r>
            <a:r>
              <a:rPr lang="en-US" sz="2200" dirty="0"/>
              <a:t> </a:t>
            </a:r>
            <a:r>
              <a:rPr lang="en-US" sz="2200" dirty="0" err="1"/>
              <a:t>nhiều</a:t>
            </a:r>
            <a:r>
              <a:rPr lang="en-US" sz="2200" dirty="0"/>
              <a:t> </a:t>
            </a:r>
            <a:r>
              <a:rPr lang="en-US" sz="2200" dirty="0" err="1"/>
              <a:t>càng</a:t>
            </a:r>
            <a:r>
              <a:rPr lang="en-US" sz="2200" dirty="0"/>
              <a:t> </a:t>
            </a:r>
            <a:r>
              <a:rPr lang="en-US" sz="2200" dirty="0" err="1"/>
              <a:t>tốt</a:t>
            </a:r>
            <a:r>
              <a:rPr lang="en-US" sz="2200" dirty="0"/>
              <a:t>. </a:t>
            </a:r>
            <a:r>
              <a:rPr lang="en-US" sz="2200" dirty="0" err="1"/>
              <a:t>Nhưng</a:t>
            </a:r>
            <a:r>
              <a:rPr lang="en-US" sz="2200" dirty="0"/>
              <a:t> </a:t>
            </a:r>
            <a:r>
              <a:rPr lang="en-US" sz="2200" dirty="0" err="1"/>
              <a:t>không</a:t>
            </a:r>
            <a:r>
              <a:rPr lang="en-US" sz="2200" dirty="0"/>
              <a:t> </a:t>
            </a:r>
            <a:r>
              <a:rPr lang="en-US" sz="2200" dirty="0" err="1"/>
              <a:t>lấy</a:t>
            </a:r>
            <a:r>
              <a:rPr lang="en-US" sz="2200" dirty="0"/>
              <a:t> </a:t>
            </a:r>
            <a:r>
              <a:rPr lang="en-US" sz="2200" dirty="0" err="1"/>
              <a:t>họ</a:t>
            </a:r>
            <a:r>
              <a:rPr lang="en-US" sz="2200" dirty="0"/>
              <a:t> </a:t>
            </a:r>
            <a:r>
              <a:rPr lang="en-US" sz="2200" dirty="0" err="1"/>
              <a:t>làm</a:t>
            </a:r>
            <a:r>
              <a:rPr lang="en-US" sz="2200" dirty="0"/>
              <a:t> </a:t>
            </a:r>
            <a:r>
              <a:rPr lang="en-US" sz="2200" dirty="0" err="1"/>
              <a:t>trung</a:t>
            </a:r>
            <a:r>
              <a:rPr lang="en-US" sz="2200" dirty="0"/>
              <a:t> </a:t>
            </a:r>
            <a:r>
              <a:rPr lang="en-US" sz="2200" dirty="0" err="1"/>
              <a:t>tâm</a:t>
            </a:r>
            <a:r>
              <a:rPr lang="en-US" sz="2200" dirty="0"/>
              <a:t>.</a:t>
            </a:r>
          </a:p>
          <a:p>
            <a:pPr algn="just"/>
            <a:r>
              <a:rPr lang="en-US" sz="2200" dirty="0"/>
              <a:t>- </a:t>
            </a:r>
            <a:r>
              <a:rPr lang="en-US" sz="2200" dirty="0" err="1"/>
              <a:t>Nền</a:t>
            </a:r>
            <a:r>
              <a:rPr lang="en-US" sz="2200" dirty="0"/>
              <a:t> </a:t>
            </a:r>
            <a:r>
              <a:rPr lang="en-US" sz="2200" dirty="0" err="1"/>
              <a:t>móng</a:t>
            </a:r>
            <a:r>
              <a:rPr lang="en-US" sz="2200" dirty="0"/>
              <a:t> </a:t>
            </a:r>
            <a:r>
              <a:rPr lang="en-US" sz="2200" dirty="0" err="1"/>
              <a:t>không</a:t>
            </a:r>
            <a:r>
              <a:rPr lang="en-US" sz="2200" dirty="0"/>
              <a:t> </a:t>
            </a:r>
            <a:r>
              <a:rPr lang="en-US" sz="2200" dirty="0" err="1"/>
              <a:t>vững</a:t>
            </a:r>
            <a:r>
              <a:rPr lang="en-US" sz="2200" dirty="0"/>
              <a:t> </a:t>
            </a:r>
            <a:r>
              <a:rPr lang="en-US" sz="2200" dirty="0" err="1"/>
              <a:t>chắc</a:t>
            </a:r>
            <a:r>
              <a:rPr lang="en-US" sz="2200" dirty="0"/>
              <a:t> </a:t>
            </a:r>
            <a:r>
              <a:rPr lang="en-US" sz="2200" dirty="0" err="1"/>
              <a:t>vì</a:t>
            </a:r>
            <a:r>
              <a:rPr lang="en-US" sz="2200" dirty="0"/>
              <a:t> </a:t>
            </a:r>
            <a:r>
              <a:rPr lang="en-US" sz="2200" dirty="0" err="1"/>
              <a:t>bạn</a:t>
            </a:r>
            <a:r>
              <a:rPr lang="en-US" sz="2200" dirty="0"/>
              <a:t> </a:t>
            </a:r>
            <a:r>
              <a:rPr lang="en-US" sz="2200" dirty="0" err="1"/>
              <a:t>và</a:t>
            </a:r>
            <a:r>
              <a:rPr lang="en-US" sz="2200" dirty="0"/>
              <a:t> </a:t>
            </a:r>
            <a:r>
              <a:rPr lang="en-US" sz="2200" dirty="0" err="1"/>
              <a:t>họ</a:t>
            </a:r>
            <a:r>
              <a:rPr lang="en-US" sz="2200" dirty="0"/>
              <a:t> </a:t>
            </a:r>
            <a:r>
              <a:rPr lang="en-US" sz="2200" dirty="0" err="1"/>
              <a:t>đều</a:t>
            </a:r>
            <a:r>
              <a:rPr lang="en-US" sz="2200" dirty="0"/>
              <a:t> </a:t>
            </a:r>
            <a:r>
              <a:rPr lang="en-US" sz="2200" dirty="0" err="1"/>
              <a:t>sẽ</a:t>
            </a:r>
            <a:r>
              <a:rPr lang="en-US" sz="2200" dirty="0"/>
              <a:t> </a:t>
            </a:r>
            <a:r>
              <a:rPr lang="en-US" sz="2200" dirty="0" err="1"/>
              <a:t>thay</a:t>
            </a:r>
            <a:r>
              <a:rPr lang="en-US" sz="2200" dirty="0"/>
              <a:t> </a:t>
            </a:r>
            <a:r>
              <a:rPr lang="en-US" sz="2200" dirty="0" err="1"/>
              <a:t>đổi</a:t>
            </a:r>
            <a:r>
              <a:rPr lang="en-US" sz="2200" dirty="0"/>
              <a:t>.</a:t>
            </a:r>
          </a:p>
        </p:txBody>
      </p:sp>
      <p:sp>
        <p:nvSpPr>
          <p:cNvPr id="31" name="TextBox 30">
            <a:extLst>
              <a:ext uri="{FF2B5EF4-FFF2-40B4-BE49-F238E27FC236}">
                <a16:creationId xmlns:a16="http://schemas.microsoft.com/office/drawing/2014/main" id="{5FB20251-4130-4665-BA1F-1DF0DF7AC044}"/>
              </a:ext>
            </a:extLst>
          </p:cNvPr>
          <p:cNvSpPr txBox="1"/>
          <p:nvPr/>
        </p:nvSpPr>
        <p:spPr>
          <a:xfrm>
            <a:off x="271780" y="5303520"/>
            <a:ext cx="5219700" cy="1323439"/>
          </a:xfrm>
          <a:prstGeom prst="rect">
            <a:avLst/>
          </a:prstGeom>
          <a:noFill/>
        </p:spPr>
        <p:txBody>
          <a:bodyPr wrap="square" rtlCol="0">
            <a:spAutoFit/>
          </a:bodyPr>
          <a:lstStyle/>
          <a:p>
            <a:pPr algn="just"/>
            <a:r>
              <a:rPr lang="en-US" sz="2000" dirty="0" err="1"/>
              <a:t>Hãy</a:t>
            </a:r>
            <a:r>
              <a:rPr lang="en-US" sz="2000" dirty="0"/>
              <a:t> </a:t>
            </a:r>
            <a:r>
              <a:rPr lang="en-US" sz="2000" dirty="0" err="1"/>
              <a:t>là</a:t>
            </a:r>
            <a:r>
              <a:rPr lang="en-US" sz="2000" dirty="0"/>
              <a:t> </a:t>
            </a:r>
            <a:r>
              <a:rPr lang="en-US" sz="2000" dirty="0" err="1"/>
              <a:t>chính</a:t>
            </a:r>
            <a:r>
              <a:rPr lang="en-US" sz="2000" dirty="0"/>
              <a:t> </a:t>
            </a:r>
            <a:r>
              <a:rPr lang="en-US" sz="2000" dirty="0" err="1"/>
              <a:t>mình</a:t>
            </a:r>
            <a:r>
              <a:rPr lang="en-US" sz="2000" dirty="0"/>
              <a:t>, </a:t>
            </a:r>
            <a:r>
              <a:rPr lang="en-US" sz="2000" dirty="0" err="1"/>
              <a:t>có</a:t>
            </a:r>
            <a:r>
              <a:rPr lang="en-US" sz="2000" dirty="0"/>
              <a:t> </a:t>
            </a:r>
            <a:r>
              <a:rPr lang="en-US" sz="2000" dirty="0" err="1"/>
              <a:t>sự</a:t>
            </a:r>
            <a:r>
              <a:rPr lang="en-US" sz="2000" dirty="0"/>
              <a:t> </a:t>
            </a:r>
            <a:r>
              <a:rPr lang="en-US" sz="2000" dirty="0" err="1"/>
              <a:t>độc</a:t>
            </a:r>
            <a:r>
              <a:rPr lang="en-US" sz="2000" dirty="0"/>
              <a:t> </a:t>
            </a:r>
            <a:r>
              <a:rPr lang="en-US" sz="2000" dirty="0" err="1"/>
              <a:t>lập</a:t>
            </a:r>
            <a:r>
              <a:rPr lang="en-US" sz="2000" dirty="0"/>
              <a:t> </a:t>
            </a:r>
            <a:r>
              <a:rPr lang="en-US" sz="2000" dirty="0" err="1"/>
              <a:t>riêng</a:t>
            </a:r>
            <a:r>
              <a:rPr lang="en-US" sz="2000" dirty="0"/>
              <a:t> </a:t>
            </a:r>
            <a:r>
              <a:rPr lang="en-US" sz="2000" dirty="0" err="1"/>
              <a:t>và</a:t>
            </a:r>
            <a:r>
              <a:rPr lang="en-US" sz="2000" dirty="0"/>
              <a:t> </a:t>
            </a:r>
            <a:r>
              <a:rPr lang="en-US" sz="2000" dirty="0" err="1"/>
              <a:t>cảm</a:t>
            </a:r>
            <a:r>
              <a:rPr lang="en-US" sz="2000" dirty="0"/>
              <a:t> </a:t>
            </a:r>
            <a:r>
              <a:rPr lang="en-US" sz="2000" dirty="0" err="1"/>
              <a:t>xúc</a:t>
            </a:r>
            <a:r>
              <a:rPr lang="en-US" sz="2000" dirty="0"/>
              <a:t> </a:t>
            </a:r>
            <a:r>
              <a:rPr lang="en-US" sz="2000" dirty="0" err="1"/>
              <a:t>không</a:t>
            </a:r>
            <a:r>
              <a:rPr lang="en-US" sz="2000" dirty="0"/>
              <a:t> </a:t>
            </a:r>
            <a:r>
              <a:rPr lang="en-US" sz="2000" dirty="0" err="1"/>
              <a:t>bị</a:t>
            </a:r>
            <a:r>
              <a:rPr lang="en-US" sz="2000" dirty="0"/>
              <a:t> </a:t>
            </a:r>
            <a:r>
              <a:rPr lang="en-US" sz="2000" dirty="0" err="1"/>
              <a:t>phụ</a:t>
            </a:r>
            <a:r>
              <a:rPr lang="en-US" sz="2000" dirty="0"/>
              <a:t> </a:t>
            </a:r>
            <a:r>
              <a:rPr lang="en-US" sz="2000" dirty="0" err="1"/>
              <a:t>thuộc</a:t>
            </a:r>
            <a:r>
              <a:rPr lang="en-US" sz="2000" dirty="0"/>
              <a:t> </a:t>
            </a:r>
            <a:r>
              <a:rPr lang="en-US" sz="2000" dirty="0" err="1"/>
              <a:t>vào</a:t>
            </a:r>
            <a:r>
              <a:rPr lang="en-US" sz="2000" dirty="0"/>
              <a:t> ai (</a:t>
            </a:r>
            <a:r>
              <a:rPr lang="en-US" sz="2000" dirty="0" err="1"/>
              <a:t>sẽ</a:t>
            </a:r>
            <a:r>
              <a:rPr lang="en-US" sz="2000" dirty="0"/>
              <a:t> </a:t>
            </a:r>
            <a:r>
              <a:rPr lang="en-US" sz="2000" dirty="0" err="1"/>
              <a:t>trở</a:t>
            </a:r>
            <a:r>
              <a:rPr lang="en-US" sz="2000" dirty="0"/>
              <a:t> </a:t>
            </a:r>
            <a:r>
              <a:rPr lang="en-US" sz="2000" dirty="0" err="1"/>
              <a:t>nên</a:t>
            </a:r>
            <a:r>
              <a:rPr lang="en-US" sz="2000" dirty="0"/>
              <a:t> </a:t>
            </a:r>
            <a:r>
              <a:rPr lang="en-US" sz="2000" dirty="0" err="1"/>
              <a:t>quyến</a:t>
            </a:r>
            <a:r>
              <a:rPr lang="en-US" sz="2000" dirty="0"/>
              <a:t> </a:t>
            </a:r>
            <a:r>
              <a:rPr lang="en-US" sz="2000" dirty="0" err="1"/>
              <a:t>rũ</a:t>
            </a:r>
            <a:r>
              <a:rPr lang="en-US" sz="2000" dirty="0"/>
              <a:t> </a:t>
            </a:r>
            <a:r>
              <a:rPr lang="en-US" sz="2000" dirty="0" err="1"/>
              <a:t>hơn</a:t>
            </a:r>
            <a:r>
              <a:rPr lang="en-US" sz="2000" dirty="0"/>
              <a:t> </a:t>
            </a:r>
            <a:r>
              <a:rPr lang="en-US" sz="2000" dirty="0" err="1"/>
              <a:t>nếu</a:t>
            </a:r>
            <a:r>
              <a:rPr lang="en-US" sz="2000" dirty="0"/>
              <a:t> </a:t>
            </a:r>
            <a:r>
              <a:rPr lang="en-US" sz="2000" dirty="0" err="1"/>
              <a:t>không</a:t>
            </a:r>
            <a:r>
              <a:rPr lang="en-US" sz="2000" dirty="0"/>
              <a:t> “</a:t>
            </a:r>
            <a:r>
              <a:rPr lang="en-US" sz="2000" dirty="0" err="1"/>
              <a:t>ghiền</a:t>
            </a:r>
            <a:r>
              <a:rPr lang="en-US" sz="2000" dirty="0"/>
              <a:t>” </a:t>
            </a:r>
            <a:r>
              <a:rPr lang="en-US" sz="2000" dirty="0" err="1"/>
              <a:t>người</a:t>
            </a:r>
            <a:r>
              <a:rPr lang="en-US" sz="2000" dirty="0"/>
              <a:t> </a:t>
            </a:r>
            <a:r>
              <a:rPr lang="en-US" sz="2000" dirty="0" err="1"/>
              <a:t>mình</a:t>
            </a:r>
            <a:r>
              <a:rPr lang="en-US" sz="2000" dirty="0"/>
              <a:t> </a:t>
            </a:r>
            <a:r>
              <a:rPr lang="en-US" sz="2000" dirty="0" err="1"/>
              <a:t>thích</a:t>
            </a:r>
            <a:r>
              <a:rPr lang="en-US" sz="2000" dirty="0"/>
              <a:t> </a:t>
            </a:r>
            <a:r>
              <a:rPr lang="en-US" sz="2000" dirty="0" err="1"/>
              <a:t>quá</a:t>
            </a:r>
            <a:r>
              <a:rPr lang="en-US" sz="2000" dirty="0"/>
              <a:t> </a:t>
            </a:r>
            <a:r>
              <a:rPr lang="en-US" sz="2000" dirty="0" err="1"/>
              <a:t>đà</a:t>
            </a:r>
            <a:r>
              <a:rPr lang="en-US" sz="2000" dirty="0"/>
              <a:t>).</a:t>
            </a:r>
          </a:p>
        </p:txBody>
      </p:sp>
      <p:sp>
        <p:nvSpPr>
          <p:cNvPr id="32" name="TextBox 31">
            <a:extLst>
              <a:ext uri="{FF2B5EF4-FFF2-40B4-BE49-F238E27FC236}">
                <a16:creationId xmlns:a16="http://schemas.microsoft.com/office/drawing/2014/main" id="{09BB04CE-4378-4C2F-AD15-8C6F65954198}"/>
              </a:ext>
            </a:extLst>
          </p:cNvPr>
          <p:cNvSpPr txBox="1"/>
          <p:nvPr/>
        </p:nvSpPr>
        <p:spPr>
          <a:xfrm>
            <a:off x="274320" y="3117958"/>
            <a:ext cx="4516120" cy="1107996"/>
          </a:xfrm>
          <a:prstGeom prst="rect">
            <a:avLst/>
          </a:prstGeom>
          <a:noFill/>
        </p:spPr>
        <p:txBody>
          <a:bodyPr wrap="square" rtlCol="0">
            <a:spAutoFit/>
          </a:bodyPr>
          <a:lstStyle/>
          <a:p>
            <a:pPr algn="just"/>
            <a:r>
              <a:rPr lang="en-US" sz="2200" dirty="0" err="1"/>
              <a:t>Nếu</a:t>
            </a:r>
            <a:r>
              <a:rPr lang="en-US" sz="2200" dirty="0"/>
              <a:t> </a:t>
            </a:r>
            <a:r>
              <a:rPr lang="en-US" sz="2200" dirty="0" err="1"/>
              <a:t>tôi</a:t>
            </a:r>
            <a:r>
              <a:rPr lang="en-US" sz="2200" dirty="0"/>
              <a:t> </a:t>
            </a:r>
            <a:r>
              <a:rPr lang="en-US" sz="2200" dirty="0" err="1"/>
              <a:t>định</a:t>
            </a:r>
            <a:r>
              <a:rPr lang="en-US" sz="2200" dirty="0"/>
              <a:t> </a:t>
            </a:r>
            <a:r>
              <a:rPr lang="en-US" sz="2200" dirty="0" err="1"/>
              <a:t>nghĩa</a:t>
            </a:r>
            <a:r>
              <a:rPr lang="en-US" sz="2200" dirty="0"/>
              <a:t> </a:t>
            </a:r>
            <a:r>
              <a:rPr lang="en-US" sz="2200" dirty="0" err="1"/>
              <a:t>bản</a:t>
            </a:r>
            <a:r>
              <a:rPr lang="en-US" sz="2200" dirty="0"/>
              <a:t> </a:t>
            </a:r>
            <a:r>
              <a:rPr lang="en-US" sz="2200" dirty="0" err="1"/>
              <a:t>thân</a:t>
            </a:r>
            <a:r>
              <a:rPr lang="en-US" sz="2200" dirty="0"/>
              <a:t> </a:t>
            </a:r>
            <a:r>
              <a:rPr lang="en-US" sz="2200" dirty="0" err="1"/>
              <a:t>mình</a:t>
            </a:r>
            <a:r>
              <a:rPr lang="en-US" sz="2200" dirty="0"/>
              <a:t> </a:t>
            </a:r>
            <a:r>
              <a:rPr lang="en-US" sz="2200" dirty="0" err="1"/>
              <a:t>bằng</a:t>
            </a:r>
            <a:r>
              <a:rPr lang="en-US" sz="2200" dirty="0"/>
              <a:t> </a:t>
            </a:r>
            <a:r>
              <a:rPr lang="en-US" sz="2200" dirty="0" err="1"/>
              <a:t>những</a:t>
            </a:r>
            <a:r>
              <a:rPr lang="en-US" sz="2200" dirty="0"/>
              <a:t> </a:t>
            </a:r>
            <a:r>
              <a:rPr lang="en-US" sz="2200" dirty="0" err="1"/>
              <a:t>vật</a:t>
            </a:r>
            <a:r>
              <a:rPr lang="en-US" sz="2200" dirty="0"/>
              <a:t> </a:t>
            </a:r>
            <a:r>
              <a:rPr lang="en-US" sz="2200" dirty="0" err="1"/>
              <a:t>chất</a:t>
            </a:r>
            <a:r>
              <a:rPr lang="en-US" sz="2200" dirty="0"/>
              <a:t> </a:t>
            </a:r>
            <a:r>
              <a:rPr lang="en-US" sz="2200" dirty="0" err="1"/>
              <a:t>mình</a:t>
            </a:r>
            <a:r>
              <a:rPr lang="en-US" sz="2200" dirty="0"/>
              <a:t> </a:t>
            </a:r>
            <a:r>
              <a:rPr lang="en-US" sz="2200" dirty="0" err="1"/>
              <a:t>có</a:t>
            </a:r>
            <a:r>
              <a:rPr lang="en-US" sz="2200" dirty="0"/>
              <a:t>, </a:t>
            </a:r>
            <a:r>
              <a:rPr lang="en-US" sz="2200" dirty="0" err="1"/>
              <a:t>vậy</a:t>
            </a:r>
            <a:r>
              <a:rPr lang="en-US" sz="2200" dirty="0"/>
              <a:t> </a:t>
            </a:r>
            <a:r>
              <a:rPr lang="en-US" sz="2200" dirty="0" err="1"/>
              <a:t>khi</a:t>
            </a:r>
            <a:r>
              <a:rPr lang="en-US" sz="2200" dirty="0"/>
              <a:t> </a:t>
            </a:r>
            <a:r>
              <a:rPr lang="en-US" sz="2200" dirty="0" err="1"/>
              <a:t>không</a:t>
            </a:r>
            <a:r>
              <a:rPr lang="en-US" sz="2200" dirty="0"/>
              <a:t> </a:t>
            </a:r>
            <a:r>
              <a:rPr lang="en-US" sz="2200" dirty="0" err="1"/>
              <a:t>sở</a:t>
            </a:r>
            <a:r>
              <a:rPr lang="en-US" sz="2200" dirty="0"/>
              <a:t> </a:t>
            </a:r>
            <a:r>
              <a:rPr lang="en-US" sz="2200" dirty="0" err="1"/>
              <a:t>hữu</a:t>
            </a:r>
            <a:r>
              <a:rPr lang="en-US" sz="2200" dirty="0"/>
              <a:t> </a:t>
            </a:r>
            <a:r>
              <a:rPr lang="en-US" sz="2200" dirty="0" err="1"/>
              <a:t>chúng</a:t>
            </a:r>
            <a:r>
              <a:rPr lang="en-US" sz="2200" dirty="0"/>
              <a:t> </a:t>
            </a:r>
            <a:r>
              <a:rPr lang="en-US" sz="2200" dirty="0" err="1"/>
              <a:t>nữa</a:t>
            </a:r>
            <a:r>
              <a:rPr lang="en-US" sz="2200" dirty="0"/>
              <a:t> </a:t>
            </a:r>
            <a:r>
              <a:rPr lang="en-US" sz="2200" dirty="0" err="1"/>
              <a:t>thì</a:t>
            </a:r>
            <a:r>
              <a:rPr lang="en-US" sz="2200" dirty="0"/>
              <a:t> </a:t>
            </a:r>
            <a:r>
              <a:rPr lang="en-US" sz="2200" dirty="0" err="1"/>
              <a:t>tôi</a:t>
            </a:r>
            <a:r>
              <a:rPr lang="en-US" sz="2200" dirty="0"/>
              <a:t> </a:t>
            </a:r>
            <a:r>
              <a:rPr lang="en-US" sz="2200" dirty="0" err="1"/>
              <a:t>là</a:t>
            </a:r>
            <a:r>
              <a:rPr lang="en-US" sz="2200" dirty="0"/>
              <a:t> ai?</a:t>
            </a:r>
          </a:p>
        </p:txBody>
      </p:sp>
      <p:sp>
        <p:nvSpPr>
          <p:cNvPr id="33" name="TextBox 32">
            <a:extLst>
              <a:ext uri="{FF2B5EF4-FFF2-40B4-BE49-F238E27FC236}">
                <a16:creationId xmlns:a16="http://schemas.microsoft.com/office/drawing/2014/main" id="{1F3A8575-A169-4337-BECA-FBD41F8F5C83}"/>
              </a:ext>
            </a:extLst>
          </p:cNvPr>
          <p:cNvSpPr txBox="1"/>
          <p:nvPr/>
        </p:nvSpPr>
        <p:spPr>
          <a:xfrm>
            <a:off x="5852160" y="778411"/>
            <a:ext cx="6182360" cy="1446550"/>
          </a:xfrm>
          <a:prstGeom prst="rect">
            <a:avLst/>
          </a:prstGeom>
          <a:noFill/>
        </p:spPr>
        <p:txBody>
          <a:bodyPr wrap="square" rtlCol="0">
            <a:spAutoFit/>
          </a:bodyPr>
          <a:lstStyle/>
          <a:p>
            <a:pPr algn="just"/>
            <a:r>
              <a:rPr lang="en-US" sz="2200" dirty="0"/>
              <a:t>- </a:t>
            </a:r>
            <a:r>
              <a:rPr lang="en-US" sz="2200" dirty="0" err="1"/>
              <a:t>Việc</a:t>
            </a:r>
            <a:r>
              <a:rPr lang="en-US" sz="2200" dirty="0"/>
              <a:t> </a:t>
            </a:r>
            <a:r>
              <a:rPr lang="en-US" sz="2200" dirty="0" err="1"/>
              <a:t>học</a:t>
            </a:r>
            <a:r>
              <a:rPr lang="en-US" sz="2200" dirty="0"/>
              <a:t> </a:t>
            </a:r>
            <a:r>
              <a:rPr lang="en-US" sz="2200" dirty="0" err="1"/>
              <a:t>hành</a:t>
            </a:r>
            <a:r>
              <a:rPr lang="en-US" sz="2200" dirty="0"/>
              <a:t> </a:t>
            </a:r>
            <a:r>
              <a:rPr lang="en-US" sz="2200" dirty="0" err="1"/>
              <a:t>rất</a:t>
            </a:r>
            <a:r>
              <a:rPr lang="en-US" sz="2200" dirty="0"/>
              <a:t> </a:t>
            </a:r>
            <a:r>
              <a:rPr lang="en-US" sz="2200" dirty="0" err="1"/>
              <a:t>cần</a:t>
            </a:r>
            <a:r>
              <a:rPr lang="en-US" sz="2200" dirty="0"/>
              <a:t> </a:t>
            </a:r>
            <a:r>
              <a:rPr lang="en-US" sz="2200" dirty="0" err="1"/>
              <a:t>thiết</a:t>
            </a:r>
            <a:r>
              <a:rPr lang="en-US" sz="2200" dirty="0"/>
              <a:t> </a:t>
            </a:r>
            <a:r>
              <a:rPr lang="en-US" sz="2200" dirty="0" err="1"/>
              <a:t>nhưng</a:t>
            </a:r>
            <a:r>
              <a:rPr lang="en-US" sz="2200" dirty="0"/>
              <a:t> </a:t>
            </a:r>
            <a:r>
              <a:rPr lang="en-US" sz="2200" dirty="0" err="1"/>
              <a:t>không</a:t>
            </a:r>
            <a:r>
              <a:rPr lang="en-US" sz="2200" dirty="0"/>
              <a:t> </a:t>
            </a:r>
            <a:r>
              <a:rPr lang="en-US" sz="2200" dirty="0" err="1"/>
              <a:t>nên</a:t>
            </a:r>
            <a:r>
              <a:rPr lang="en-US" sz="2200" dirty="0"/>
              <a:t> </a:t>
            </a:r>
            <a:r>
              <a:rPr lang="en-US" sz="2200" dirty="0" err="1"/>
              <a:t>thái</a:t>
            </a:r>
            <a:r>
              <a:rPr lang="en-US" sz="2200" dirty="0"/>
              <a:t> </a:t>
            </a:r>
            <a:r>
              <a:rPr lang="en-US" sz="2200" dirty="0" err="1"/>
              <a:t>quá</a:t>
            </a:r>
            <a:r>
              <a:rPr lang="en-US" sz="2200" dirty="0"/>
              <a:t> </a:t>
            </a:r>
            <a:r>
              <a:rPr lang="en-US" sz="2200" dirty="0" err="1"/>
              <a:t>để</a:t>
            </a:r>
            <a:r>
              <a:rPr lang="en-US" sz="2200" dirty="0"/>
              <a:t> </a:t>
            </a:r>
            <a:r>
              <a:rPr lang="en-US" sz="2200" dirty="0" err="1"/>
              <a:t>danh</a:t>
            </a:r>
            <a:r>
              <a:rPr lang="en-US" sz="2200" dirty="0"/>
              <a:t> </a:t>
            </a:r>
            <a:r>
              <a:rPr lang="en-US" sz="2200" dirty="0" err="1"/>
              <a:t>hiệu</a:t>
            </a:r>
            <a:r>
              <a:rPr lang="en-US" sz="2200" dirty="0"/>
              <a:t> chi </a:t>
            </a:r>
            <a:r>
              <a:rPr lang="en-US" sz="2200" dirty="0" err="1"/>
              <a:t>phối</a:t>
            </a:r>
            <a:r>
              <a:rPr lang="en-US" sz="2200" dirty="0"/>
              <a:t> </a:t>
            </a:r>
            <a:r>
              <a:rPr lang="en-US" sz="2200" dirty="0" err="1"/>
              <a:t>cuộc</a:t>
            </a:r>
            <a:r>
              <a:rPr lang="en-US" sz="2200" dirty="0"/>
              <a:t> </a:t>
            </a:r>
            <a:r>
              <a:rPr lang="en-US" sz="2200" dirty="0" err="1"/>
              <a:t>sống</a:t>
            </a:r>
            <a:r>
              <a:rPr lang="en-US" sz="2200" dirty="0"/>
              <a:t>.</a:t>
            </a:r>
          </a:p>
          <a:p>
            <a:pPr algn="just"/>
            <a:r>
              <a:rPr lang="en-US" sz="2200" dirty="0"/>
              <a:t>- </a:t>
            </a:r>
            <a:r>
              <a:rPr lang="en-US" sz="2200" dirty="0" err="1"/>
              <a:t>Có</a:t>
            </a:r>
            <a:r>
              <a:rPr lang="en-US" sz="2200" dirty="0"/>
              <a:t> </a:t>
            </a:r>
            <a:r>
              <a:rPr lang="en-US" sz="2200" dirty="0" err="1"/>
              <a:t>thể</a:t>
            </a:r>
            <a:r>
              <a:rPr lang="en-US" sz="2200" dirty="0"/>
              <a:t> </a:t>
            </a:r>
            <a:r>
              <a:rPr lang="en-US" sz="2200" dirty="0" err="1"/>
              <a:t>học</a:t>
            </a:r>
            <a:r>
              <a:rPr lang="en-US" sz="2200" dirty="0"/>
              <a:t> </a:t>
            </a:r>
            <a:r>
              <a:rPr lang="en-US" sz="2200" dirty="0" err="1"/>
              <a:t>xuất</a:t>
            </a:r>
            <a:r>
              <a:rPr lang="en-US" sz="2200" dirty="0"/>
              <a:t> </a:t>
            </a:r>
            <a:r>
              <a:rPr lang="en-US" sz="2200" dirty="0" err="1"/>
              <a:t>sắc</a:t>
            </a:r>
            <a:r>
              <a:rPr lang="en-US" sz="2200" dirty="0"/>
              <a:t> </a:t>
            </a:r>
            <a:r>
              <a:rPr lang="en-US" sz="2200" dirty="0" err="1"/>
              <a:t>nhưng</a:t>
            </a:r>
            <a:r>
              <a:rPr lang="en-US" sz="2200" dirty="0"/>
              <a:t> </a:t>
            </a:r>
            <a:r>
              <a:rPr lang="en-US" sz="2200" dirty="0" err="1"/>
              <a:t>vẫn</a:t>
            </a:r>
            <a:r>
              <a:rPr lang="en-US" sz="2200" dirty="0"/>
              <a:t> </a:t>
            </a:r>
            <a:r>
              <a:rPr lang="en-US" sz="2200" dirty="0" err="1"/>
              <a:t>duy</a:t>
            </a:r>
            <a:r>
              <a:rPr lang="en-US" sz="2200" dirty="0"/>
              <a:t> </a:t>
            </a:r>
            <a:r>
              <a:rPr lang="en-US" sz="2200" dirty="0" err="1"/>
              <a:t>trì</a:t>
            </a:r>
            <a:r>
              <a:rPr lang="en-US" sz="2200" dirty="0"/>
              <a:t> </a:t>
            </a:r>
            <a:r>
              <a:rPr lang="en-US" sz="2200" dirty="0" err="1"/>
              <a:t>được</a:t>
            </a:r>
            <a:r>
              <a:rPr lang="en-US" sz="2200" dirty="0"/>
              <a:t> </a:t>
            </a:r>
            <a:r>
              <a:rPr lang="en-US" sz="2200" dirty="0" err="1"/>
              <a:t>sự</a:t>
            </a:r>
            <a:r>
              <a:rPr lang="en-US" sz="2200" dirty="0"/>
              <a:t> </a:t>
            </a:r>
            <a:r>
              <a:rPr lang="en-US" sz="2200" dirty="0" err="1"/>
              <a:t>cân</a:t>
            </a:r>
            <a:r>
              <a:rPr lang="en-US" sz="2200" dirty="0"/>
              <a:t> </a:t>
            </a:r>
            <a:r>
              <a:rPr lang="en-US" sz="2200" dirty="0" err="1"/>
              <a:t>bằng</a:t>
            </a:r>
            <a:r>
              <a:rPr lang="en-US" sz="2200" dirty="0"/>
              <a:t> </a:t>
            </a:r>
            <a:r>
              <a:rPr lang="en-US" sz="2200" dirty="0" err="1"/>
              <a:t>khỏe</a:t>
            </a:r>
            <a:r>
              <a:rPr lang="en-US" sz="2200" dirty="0"/>
              <a:t> </a:t>
            </a:r>
            <a:r>
              <a:rPr lang="en-US" sz="2200" dirty="0" err="1"/>
              <a:t>khoắn</a:t>
            </a:r>
            <a:r>
              <a:rPr lang="en-US" sz="2200" dirty="0"/>
              <a:t> </a:t>
            </a:r>
            <a:r>
              <a:rPr lang="en-US" sz="2200" dirty="0" err="1"/>
              <a:t>trong</a:t>
            </a:r>
            <a:r>
              <a:rPr lang="en-US" sz="2200" dirty="0"/>
              <a:t> </a:t>
            </a:r>
            <a:r>
              <a:rPr lang="en-US" sz="2200" dirty="0" err="1"/>
              <a:t>đời</a:t>
            </a:r>
            <a:r>
              <a:rPr lang="en-US" sz="2200" dirty="0"/>
              <a:t> </a:t>
            </a:r>
            <a:r>
              <a:rPr lang="en-US" sz="2200" dirty="0" err="1"/>
              <a:t>sống</a:t>
            </a:r>
            <a:r>
              <a:rPr lang="en-US" sz="2200" dirty="0"/>
              <a:t>.</a:t>
            </a:r>
          </a:p>
        </p:txBody>
      </p:sp>
      <p:sp>
        <p:nvSpPr>
          <p:cNvPr id="34" name="TextBox 33">
            <a:extLst>
              <a:ext uri="{FF2B5EF4-FFF2-40B4-BE49-F238E27FC236}">
                <a16:creationId xmlns:a16="http://schemas.microsoft.com/office/drawing/2014/main" id="{97ADE672-0A3C-4EF6-820B-DEA5D2C856FB}"/>
              </a:ext>
            </a:extLst>
          </p:cNvPr>
          <p:cNvSpPr txBox="1"/>
          <p:nvPr/>
        </p:nvSpPr>
        <p:spPr>
          <a:xfrm>
            <a:off x="6553200" y="3008878"/>
            <a:ext cx="5560060" cy="1261884"/>
          </a:xfrm>
          <a:prstGeom prst="rect">
            <a:avLst/>
          </a:prstGeom>
          <a:noFill/>
        </p:spPr>
        <p:txBody>
          <a:bodyPr wrap="square" rtlCol="0">
            <a:spAutoFit/>
          </a:bodyPr>
          <a:lstStyle/>
          <a:p>
            <a:pPr algn="just"/>
            <a:r>
              <a:rPr lang="en-US" sz="1900" dirty="0" err="1"/>
              <a:t>Bạ</a:t>
            </a:r>
            <a:r>
              <a:rPr lang="en-US" sz="1900" dirty="0"/>
              <a:t> </a:t>
            </a:r>
            <a:r>
              <a:rPr lang="en-US" sz="1900" dirty="0" err="1"/>
              <a:t>mẹ</a:t>
            </a:r>
            <a:r>
              <a:rPr lang="en-US" sz="1900" dirty="0"/>
              <a:t> </a:t>
            </a:r>
            <a:r>
              <a:rPr lang="en-US" sz="1900" dirty="0" err="1"/>
              <a:t>là</a:t>
            </a:r>
            <a:r>
              <a:rPr lang="en-US" sz="1900" dirty="0"/>
              <a:t> </a:t>
            </a:r>
            <a:r>
              <a:rPr lang="en-US" sz="1900" dirty="0" err="1"/>
              <a:t>nguồn</a:t>
            </a:r>
            <a:r>
              <a:rPr lang="en-US" sz="1900" dirty="0"/>
              <a:t> </a:t>
            </a:r>
            <a:r>
              <a:rPr lang="en-US" sz="1900" dirty="0" err="1"/>
              <a:t>yêu</a:t>
            </a:r>
            <a:r>
              <a:rPr lang="en-US" sz="1900" dirty="0"/>
              <a:t> </a:t>
            </a:r>
            <a:r>
              <a:rPr lang="en-US" sz="1900" dirty="0" err="1"/>
              <a:t>thương</a:t>
            </a:r>
            <a:r>
              <a:rPr lang="en-US" sz="1900" dirty="0"/>
              <a:t> </a:t>
            </a:r>
            <a:r>
              <a:rPr lang="en-US" sz="1900" dirty="0" err="1"/>
              <a:t>và</a:t>
            </a:r>
            <a:r>
              <a:rPr lang="en-US" sz="1900" dirty="0"/>
              <a:t> </a:t>
            </a:r>
            <a:r>
              <a:rPr lang="en-US" sz="1900" dirty="0" err="1"/>
              <a:t>ánh</a:t>
            </a:r>
            <a:r>
              <a:rPr lang="en-US" sz="1900" dirty="0"/>
              <a:t> </a:t>
            </a:r>
            <a:r>
              <a:rPr lang="en-US" sz="1900" dirty="0" err="1"/>
              <a:t>sáng</a:t>
            </a:r>
            <a:r>
              <a:rPr lang="en-US" sz="1900" dirty="0"/>
              <a:t> </a:t>
            </a:r>
            <a:r>
              <a:rPr lang="en-US" sz="1900" dirty="0" err="1"/>
              <a:t>dẫn</a:t>
            </a:r>
            <a:r>
              <a:rPr lang="en-US" sz="1900" dirty="0"/>
              <a:t> </a:t>
            </a:r>
            <a:r>
              <a:rPr lang="en-US" sz="1900" dirty="0" err="1"/>
              <a:t>đường</a:t>
            </a:r>
            <a:r>
              <a:rPr lang="en-US" sz="1900" dirty="0"/>
              <a:t>, </a:t>
            </a:r>
            <a:r>
              <a:rPr lang="en-US" sz="1900" dirty="0" err="1"/>
              <a:t>hãy</a:t>
            </a:r>
            <a:r>
              <a:rPr lang="en-US" sz="1900" dirty="0"/>
              <a:t> </a:t>
            </a:r>
            <a:r>
              <a:rPr lang="en-US" sz="1900" dirty="0" err="1"/>
              <a:t>tôn</a:t>
            </a:r>
            <a:r>
              <a:rPr lang="en-US" sz="1900" dirty="0"/>
              <a:t> </a:t>
            </a:r>
            <a:r>
              <a:rPr lang="en-US" sz="1900" dirty="0" err="1"/>
              <a:t>trọng</a:t>
            </a:r>
            <a:r>
              <a:rPr lang="en-US" sz="1900" dirty="0"/>
              <a:t> </a:t>
            </a:r>
            <a:r>
              <a:rPr lang="en-US" sz="1900" dirty="0" err="1"/>
              <a:t>và</a:t>
            </a:r>
            <a:r>
              <a:rPr lang="en-US" sz="1900" dirty="0"/>
              <a:t> </a:t>
            </a:r>
            <a:r>
              <a:rPr lang="en-US" sz="1900" dirty="0" err="1"/>
              <a:t>biết</a:t>
            </a:r>
            <a:r>
              <a:rPr lang="en-US" sz="1900" dirty="0"/>
              <a:t> </a:t>
            </a:r>
            <a:r>
              <a:rPr lang="en-US" sz="1900" dirty="0" err="1"/>
              <a:t>ơn</a:t>
            </a:r>
            <a:r>
              <a:rPr lang="en-US" sz="1900" dirty="0"/>
              <a:t> </a:t>
            </a:r>
            <a:r>
              <a:rPr lang="en-US" sz="1900" dirty="0" err="1"/>
              <a:t>nhưng</a:t>
            </a:r>
            <a:r>
              <a:rPr lang="en-US" sz="1900" dirty="0"/>
              <a:t> </a:t>
            </a:r>
            <a:r>
              <a:rPr lang="en-US" sz="1900" dirty="0" err="1"/>
              <a:t>không</a:t>
            </a:r>
            <a:r>
              <a:rPr lang="en-US" sz="1900" dirty="0"/>
              <a:t> </a:t>
            </a:r>
            <a:r>
              <a:rPr lang="en-US" sz="1900" dirty="0" err="1"/>
              <a:t>nên</a:t>
            </a:r>
            <a:r>
              <a:rPr lang="en-US" sz="1900" dirty="0"/>
              <a:t> </a:t>
            </a:r>
            <a:r>
              <a:rPr lang="en-US" sz="1900" dirty="0" err="1"/>
              <a:t>đặt</a:t>
            </a:r>
            <a:r>
              <a:rPr lang="en-US" sz="1900" dirty="0"/>
              <a:t> </a:t>
            </a:r>
            <a:r>
              <a:rPr lang="en-US" sz="1900" dirty="0" err="1"/>
              <a:t>mong</a:t>
            </a:r>
            <a:r>
              <a:rPr lang="en-US" sz="1900" dirty="0"/>
              <a:t> </a:t>
            </a:r>
            <a:r>
              <a:rPr lang="en-US" sz="1900" dirty="0" err="1"/>
              <a:t>muốn</a:t>
            </a:r>
            <a:r>
              <a:rPr lang="en-US" sz="1900" dirty="0"/>
              <a:t> </a:t>
            </a:r>
            <a:r>
              <a:rPr lang="en-US" sz="1900" dirty="0" err="1"/>
              <a:t>của</a:t>
            </a:r>
            <a:r>
              <a:rPr lang="en-US" sz="1900" dirty="0"/>
              <a:t> </a:t>
            </a:r>
            <a:r>
              <a:rPr lang="en-US" sz="1900" dirty="0" err="1"/>
              <a:t>họ</a:t>
            </a:r>
            <a:r>
              <a:rPr lang="en-US" sz="1900" dirty="0"/>
              <a:t> </a:t>
            </a:r>
            <a:r>
              <a:rPr lang="en-US" sz="1900" dirty="0" err="1"/>
              <a:t>cao</a:t>
            </a:r>
            <a:r>
              <a:rPr lang="en-US" sz="1900" dirty="0"/>
              <a:t> </a:t>
            </a:r>
            <a:r>
              <a:rPr lang="en-US" sz="1900" dirty="0" err="1"/>
              <a:t>hơn</a:t>
            </a:r>
            <a:r>
              <a:rPr lang="en-US" sz="1900" dirty="0"/>
              <a:t> </a:t>
            </a:r>
            <a:r>
              <a:rPr lang="en-US" sz="1900" dirty="0" err="1"/>
              <a:t>chính</a:t>
            </a:r>
            <a:r>
              <a:rPr lang="en-US" sz="1900" dirty="0"/>
              <a:t> </a:t>
            </a:r>
            <a:r>
              <a:rPr lang="en-US" sz="1900" dirty="0" err="1"/>
              <a:t>bản</a:t>
            </a:r>
            <a:r>
              <a:rPr lang="en-US" sz="1900" dirty="0"/>
              <a:t> </a:t>
            </a:r>
            <a:r>
              <a:rPr lang="en-US" sz="1900" dirty="0" err="1"/>
              <a:t>thân</a:t>
            </a:r>
            <a:r>
              <a:rPr lang="en-US" sz="1900" dirty="0"/>
              <a:t> (</a:t>
            </a:r>
            <a:r>
              <a:rPr lang="en-US" sz="1900" dirty="0" err="1"/>
              <a:t>thành</a:t>
            </a:r>
            <a:r>
              <a:rPr lang="en-US" sz="1900" dirty="0"/>
              <a:t> </a:t>
            </a:r>
            <a:r>
              <a:rPr lang="en-US" sz="1900" dirty="0" err="1"/>
              <a:t>thật</a:t>
            </a:r>
            <a:r>
              <a:rPr lang="en-US" sz="1900" dirty="0"/>
              <a:t> </a:t>
            </a:r>
            <a:r>
              <a:rPr lang="en-US" sz="1900" dirty="0" err="1"/>
              <a:t>hơn</a:t>
            </a:r>
            <a:r>
              <a:rPr lang="en-US" sz="1900" dirty="0"/>
              <a:t>, tin </a:t>
            </a:r>
            <a:r>
              <a:rPr lang="en-US" sz="1900" dirty="0" err="1"/>
              <a:t>tưởng</a:t>
            </a:r>
            <a:r>
              <a:rPr lang="en-US" sz="1900" dirty="0"/>
              <a:t> </a:t>
            </a:r>
            <a:r>
              <a:rPr lang="en-US" sz="1900" dirty="0" err="1"/>
              <a:t>vào</a:t>
            </a:r>
            <a:r>
              <a:rPr lang="en-US" sz="1900" dirty="0"/>
              <a:t> </a:t>
            </a:r>
            <a:r>
              <a:rPr lang="en-US" sz="1900" dirty="0" err="1"/>
              <a:t>bản</a:t>
            </a:r>
            <a:r>
              <a:rPr lang="en-US" sz="1900" dirty="0"/>
              <a:t> </a:t>
            </a:r>
            <a:r>
              <a:rPr lang="en-US" sz="1900" dirty="0" err="1"/>
              <a:t>thân</a:t>
            </a:r>
            <a:r>
              <a:rPr lang="en-US" sz="1900" dirty="0"/>
              <a:t> </a:t>
            </a:r>
            <a:r>
              <a:rPr lang="en-US" sz="1900" dirty="0" err="1"/>
              <a:t>và</a:t>
            </a:r>
            <a:r>
              <a:rPr lang="en-US" sz="1900" dirty="0"/>
              <a:t> </a:t>
            </a:r>
            <a:r>
              <a:rPr lang="en-US" sz="1900" dirty="0" err="1"/>
              <a:t>tương</a:t>
            </a:r>
            <a:r>
              <a:rPr lang="en-US" sz="1900" dirty="0"/>
              <a:t> </a:t>
            </a:r>
            <a:r>
              <a:rPr lang="en-US" sz="1900" dirty="0" err="1"/>
              <a:t>lai</a:t>
            </a:r>
            <a:r>
              <a:rPr lang="en-US" sz="1900" dirty="0"/>
              <a:t>).</a:t>
            </a:r>
          </a:p>
        </p:txBody>
      </p:sp>
      <p:sp>
        <p:nvSpPr>
          <p:cNvPr id="35" name="TextBox 34">
            <a:extLst>
              <a:ext uri="{FF2B5EF4-FFF2-40B4-BE49-F238E27FC236}">
                <a16:creationId xmlns:a16="http://schemas.microsoft.com/office/drawing/2014/main" id="{70D81A2A-7529-4245-B9BB-5124D1ED5E7A}"/>
              </a:ext>
            </a:extLst>
          </p:cNvPr>
          <p:cNvSpPr txBox="1"/>
          <p:nvPr/>
        </p:nvSpPr>
        <p:spPr>
          <a:xfrm>
            <a:off x="6174740" y="5347037"/>
            <a:ext cx="5745480" cy="1015663"/>
          </a:xfrm>
          <a:prstGeom prst="rect">
            <a:avLst/>
          </a:prstGeom>
          <a:noFill/>
        </p:spPr>
        <p:txBody>
          <a:bodyPr wrap="square" rtlCol="0">
            <a:spAutoFit/>
          </a:bodyPr>
          <a:lstStyle/>
          <a:p>
            <a:pPr algn="just"/>
            <a:r>
              <a:rPr lang="en-US" sz="2000" dirty="0" err="1"/>
              <a:t>Chơi</a:t>
            </a:r>
            <a:r>
              <a:rPr lang="en-US" sz="2000" dirty="0"/>
              <a:t> </a:t>
            </a:r>
            <a:r>
              <a:rPr lang="en-US" sz="2000" dirty="0" err="1"/>
              <a:t>thể</a:t>
            </a:r>
            <a:r>
              <a:rPr lang="en-US" sz="2000" dirty="0"/>
              <a:t> </a:t>
            </a:r>
            <a:r>
              <a:rPr lang="en-US" sz="2000" dirty="0" err="1"/>
              <a:t>thao</a:t>
            </a:r>
            <a:r>
              <a:rPr lang="en-US" sz="2000" dirty="0"/>
              <a:t>, </a:t>
            </a:r>
            <a:r>
              <a:rPr lang="en-US" sz="2000" dirty="0" err="1"/>
              <a:t>theo</a:t>
            </a:r>
            <a:r>
              <a:rPr lang="en-US" sz="2000" dirty="0"/>
              <a:t> </a:t>
            </a:r>
            <a:r>
              <a:rPr lang="en-US" sz="2000" dirty="0" err="1"/>
              <a:t>đuổi</a:t>
            </a:r>
            <a:r>
              <a:rPr lang="en-US" sz="2000" dirty="0"/>
              <a:t> </a:t>
            </a:r>
            <a:r>
              <a:rPr lang="en-US" sz="2000" dirty="0" err="1"/>
              <a:t>sở</a:t>
            </a:r>
            <a:r>
              <a:rPr lang="en-US" sz="2000" dirty="0"/>
              <a:t> </a:t>
            </a:r>
            <a:r>
              <a:rPr lang="en-US" sz="2000" dirty="0" err="1"/>
              <a:t>thích</a:t>
            </a:r>
            <a:r>
              <a:rPr lang="en-US" sz="2000" dirty="0"/>
              <a:t> </a:t>
            </a:r>
            <a:r>
              <a:rPr lang="en-US" sz="2000" dirty="0" err="1"/>
              <a:t>riêng</a:t>
            </a:r>
            <a:r>
              <a:rPr lang="en-US" sz="2000" dirty="0"/>
              <a:t>, </a:t>
            </a:r>
            <a:r>
              <a:rPr lang="en-US" sz="2000" dirty="0" err="1"/>
              <a:t>thần</a:t>
            </a:r>
            <a:r>
              <a:rPr lang="en-US" sz="2000" dirty="0"/>
              <a:t> </a:t>
            </a:r>
            <a:r>
              <a:rPr lang="en-US" sz="2000" dirty="0" err="1"/>
              <a:t>tượng</a:t>
            </a:r>
            <a:r>
              <a:rPr lang="en-US" sz="2000" dirty="0"/>
              <a:t>, </a:t>
            </a:r>
            <a:r>
              <a:rPr lang="en-US" sz="2000" dirty="0" err="1"/>
              <a:t>hận</a:t>
            </a:r>
            <a:r>
              <a:rPr lang="en-US" sz="2000" dirty="0"/>
              <a:t> </a:t>
            </a:r>
            <a:r>
              <a:rPr lang="en-US" sz="2000" dirty="0" err="1"/>
              <a:t>thù</a:t>
            </a:r>
            <a:r>
              <a:rPr lang="en-US" sz="2000" dirty="0"/>
              <a:t>, </a:t>
            </a:r>
            <a:r>
              <a:rPr lang="en-US" sz="2000" dirty="0" err="1"/>
              <a:t>công</a:t>
            </a:r>
            <a:r>
              <a:rPr lang="en-US" sz="2000" dirty="0"/>
              <a:t> </a:t>
            </a:r>
            <a:r>
              <a:rPr lang="en-US" sz="2000" dirty="0" err="1"/>
              <a:t>việc</a:t>
            </a:r>
            <a:r>
              <a:rPr lang="en-US" sz="2000" dirty="0"/>
              <a:t>, </a:t>
            </a:r>
            <a:r>
              <a:rPr lang="en-US" sz="2000" dirty="0" err="1"/>
              <a:t>bản</a:t>
            </a:r>
            <a:r>
              <a:rPr lang="en-US" sz="2000" dirty="0"/>
              <a:t> </a:t>
            </a:r>
            <a:r>
              <a:rPr lang="en-US" sz="2000" dirty="0" err="1"/>
              <a:t>thân</a:t>
            </a:r>
            <a:r>
              <a:rPr lang="en-US" sz="2000" dirty="0"/>
              <a:t> </a:t>
            </a:r>
            <a:r>
              <a:rPr lang="en-US" sz="2000" dirty="0" err="1"/>
              <a:t>chưa</a:t>
            </a:r>
            <a:r>
              <a:rPr lang="en-US" sz="2000" dirty="0"/>
              <a:t> </a:t>
            </a:r>
            <a:r>
              <a:rPr lang="en-US" sz="2000" dirty="0" err="1"/>
              <a:t>hẳn</a:t>
            </a:r>
            <a:r>
              <a:rPr lang="en-US" sz="2000" dirty="0"/>
              <a:t> </a:t>
            </a:r>
            <a:r>
              <a:rPr lang="en-US" sz="2000" dirty="0" err="1"/>
              <a:t>là</a:t>
            </a:r>
            <a:r>
              <a:rPr lang="en-US" sz="2000" dirty="0"/>
              <a:t> </a:t>
            </a:r>
            <a:r>
              <a:rPr lang="en-US" sz="2000" dirty="0" err="1"/>
              <a:t>trọng</a:t>
            </a:r>
            <a:r>
              <a:rPr lang="en-US" sz="2000" dirty="0"/>
              <a:t> </a:t>
            </a:r>
            <a:r>
              <a:rPr lang="en-US" sz="2000" dirty="0" err="1"/>
              <a:t>tâm</a:t>
            </a:r>
            <a:r>
              <a:rPr lang="en-US" sz="2000" dirty="0"/>
              <a:t> </a:t>
            </a:r>
            <a:r>
              <a:rPr lang="en-US" sz="2000" dirty="0" err="1"/>
              <a:t>vì</a:t>
            </a:r>
            <a:r>
              <a:rPr lang="en-US" sz="2000" dirty="0"/>
              <a:t> </a:t>
            </a:r>
            <a:r>
              <a:rPr lang="en-US" sz="2000" dirty="0" err="1"/>
              <a:t>chưa</a:t>
            </a:r>
            <a:r>
              <a:rPr lang="en-US" sz="2000" dirty="0"/>
              <a:t> </a:t>
            </a:r>
            <a:r>
              <a:rPr lang="en-US" sz="2000" dirty="0" err="1"/>
              <a:t>chắc</a:t>
            </a:r>
            <a:r>
              <a:rPr lang="en-US" sz="2000" dirty="0"/>
              <a:t> </a:t>
            </a:r>
            <a:r>
              <a:rPr lang="en-US" sz="2000" dirty="0" err="1"/>
              <a:t>mang</a:t>
            </a:r>
            <a:r>
              <a:rPr lang="en-US" sz="2000" dirty="0"/>
              <a:t> </a:t>
            </a:r>
            <a:r>
              <a:rPr lang="en-US" sz="2000" dirty="0" err="1"/>
              <a:t>lại</a:t>
            </a:r>
            <a:r>
              <a:rPr lang="en-US" sz="2000" dirty="0"/>
              <a:t> </a:t>
            </a:r>
            <a:r>
              <a:rPr lang="en-US" sz="2000" dirty="0" err="1"/>
              <a:t>sự</a:t>
            </a:r>
            <a:r>
              <a:rPr lang="en-US" sz="2000" dirty="0"/>
              <a:t> </a:t>
            </a:r>
            <a:r>
              <a:rPr lang="en-US" sz="2000" dirty="0" err="1"/>
              <a:t>ổn</a:t>
            </a:r>
            <a:r>
              <a:rPr lang="en-US" sz="2000" dirty="0"/>
              <a:t> </a:t>
            </a:r>
            <a:r>
              <a:rPr lang="en-US" sz="2000" dirty="0" err="1"/>
              <a:t>định</a:t>
            </a:r>
            <a:r>
              <a:rPr lang="en-US" sz="2000" dirty="0"/>
              <a:t> </a:t>
            </a:r>
            <a:r>
              <a:rPr lang="en-US" sz="2000" dirty="0" err="1"/>
              <a:t>bền</a:t>
            </a:r>
            <a:r>
              <a:rPr lang="en-US" sz="2000" dirty="0"/>
              <a:t> </a:t>
            </a:r>
            <a:r>
              <a:rPr lang="en-US" sz="2000" dirty="0" err="1"/>
              <a:t>vững</a:t>
            </a:r>
            <a:r>
              <a:rPr lang="en-US" sz="2000" dirty="0"/>
              <a:t>.</a:t>
            </a:r>
          </a:p>
        </p:txBody>
      </p:sp>
    </p:spTree>
    <p:extLst>
      <p:ext uri="{BB962C8B-B14F-4D97-AF65-F5344CB8AC3E}">
        <p14:creationId xmlns:p14="http://schemas.microsoft.com/office/powerpoint/2010/main" val="183447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337CFA4-9FAD-4589-81D8-27CB169993DF}"/>
              </a:ext>
            </a:extLst>
          </p:cNvPr>
          <p:cNvPicPr>
            <a:picLocks noGrp="1" noChangeAspect="1"/>
          </p:cNvPicPr>
          <p:nvPr>
            <p:ph idx="1"/>
          </p:nvPr>
        </p:nvPicPr>
        <p:blipFill rotWithShape="1">
          <a:blip r:embed="rId2"/>
          <a:srcRect t="26885" b="24783"/>
          <a:stretch/>
        </p:blipFill>
        <p:spPr>
          <a:xfrm rot="5400000">
            <a:off x="12411" y="82936"/>
            <a:ext cx="6728266" cy="6692128"/>
          </a:xfrm>
        </p:spPr>
      </p:pic>
      <p:sp>
        <p:nvSpPr>
          <p:cNvPr id="12" name="Rectangle: Rounded Corners 11">
            <a:extLst>
              <a:ext uri="{FF2B5EF4-FFF2-40B4-BE49-F238E27FC236}">
                <a16:creationId xmlns:a16="http://schemas.microsoft.com/office/drawing/2014/main" id="{A65CACB0-E4F4-4E66-8345-6FEE1A334777}"/>
              </a:ext>
            </a:extLst>
          </p:cNvPr>
          <p:cNvSpPr/>
          <p:nvPr/>
        </p:nvSpPr>
        <p:spPr>
          <a:xfrm>
            <a:off x="6977145" y="306753"/>
            <a:ext cx="4855799" cy="4224607"/>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Explosion: 8 Points 17">
            <a:extLst>
              <a:ext uri="{FF2B5EF4-FFF2-40B4-BE49-F238E27FC236}">
                <a16:creationId xmlns:a16="http://schemas.microsoft.com/office/drawing/2014/main" id="{7AA09199-231C-4B7B-B75E-C70436FFF0DA}"/>
              </a:ext>
            </a:extLst>
          </p:cNvPr>
          <p:cNvSpPr/>
          <p:nvPr/>
        </p:nvSpPr>
        <p:spPr>
          <a:xfrm>
            <a:off x="4270709" y="-65469"/>
            <a:ext cx="3042053" cy="1733370"/>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F2F3343-06D8-48A2-8DC0-49604B73B947}"/>
              </a:ext>
            </a:extLst>
          </p:cNvPr>
          <p:cNvSpPr txBox="1"/>
          <p:nvPr/>
        </p:nvSpPr>
        <p:spPr>
          <a:xfrm>
            <a:off x="4914864" y="486634"/>
            <a:ext cx="1849120" cy="707886"/>
          </a:xfrm>
          <a:prstGeom prst="rect">
            <a:avLst/>
          </a:prstGeom>
          <a:noFill/>
        </p:spPr>
        <p:txBody>
          <a:bodyPr wrap="square" rtlCol="0">
            <a:spAutoFit/>
          </a:bodyPr>
          <a:lstStyle/>
          <a:p>
            <a:pPr algn="ctr"/>
            <a:r>
              <a:rPr lang="en-US" sz="2000" b="1" dirty="0">
                <a:solidFill>
                  <a:srgbClr val="FFFF00"/>
                </a:solidFill>
              </a:rPr>
              <a:t>NGUYÊN TẮC SỐNG</a:t>
            </a:r>
          </a:p>
        </p:txBody>
      </p:sp>
      <p:sp>
        <p:nvSpPr>
          <p:cNvPr id="20" name="TextBox 19">
            <a:extLst>
              <a:ext uri="{FF2B5EF4-FFF2-40B4-BE49-F238E27FC236}">
                <a16:creationId xmlns:a16="http://schemas.microsoft.com/office/drawing/2014/main" id="{2814529D-228A-4F94-ADCF-F6349C2FE220}"/>
              </a:ext>
            </a:extLst>
          </p:cNvPr>
          <p:cNvSpPr txBox="1"/>
          <p:nvPr/>
        </p:nvSpPr>
        <p:spPr>
          <a:xfrm>
            <a:off x="7312762" y="335138"/>
            <a:ext cx="4426138" cy="830997"/>
          </a:xfrm>
          <a:prstGeom prst="rect">
            <a:avLst/>
          </a:prstGeom>
          <a:noFill/>
        </p:spPr>
        <p:txBody>
          <a:bodyPr wrap="square" rtlCol="0">
            <a:spAutoFit/>
          </a:bodyPr>
          <a:lstStyle/>
          <a:p>
            <a:r>
              <a:rPr lang="en-US" sz="2400" dirty="0" err="1">
                <a:solidFill>
                  <a:schemeClr val="accent1">
                    <a:lumMod val="75000"/>
                  </a:schemeClr>
                </a:solidFill>
              </a:rPr>
              <a:t>Cách</a:t>
            </a:r>
            <a:r>
              <a:rPr lang="en-US" sz="2400" dirty="0">
                <a:solidFill>
                  <a:schemeClr val="accent1">
                    <a:lumMod val="75000"/>
                  </a:schemeClr>
                </a:solidFill>
              </a:rPr>
              <a:t> </a:t>
            </a:r>
            <a:r>
              <a:rPr lang="en-US" sz="2400" dirty="0" err="1">
                <a:solidFill>
                  <a:schemeClr val="accent1">
                    <a:lumMod val="75000"/>
                  </a:schemeClr>
                </a:solidFill>
              </a:rPr>
              <a:t>chuẩn</a:t>
            </a:r>
            <a:r>
              <a:rPr lang="en-US" sz="2400" dirty="0">
                <a:solidFill>
                  <a:schemeClr val="accent1">
                    <a:lumMod val="75000"/>
                  </a:schemeClr>
                </a:solidFill>
              </a:rPr>
              <a:t> </a:t>
            </a:r>
            <a:r>
              <a:rPr lang="en-US" sz="2400" dirty="0" err="1">
                <a:solidFill>
                  <a:schemeClr val="accent1">
                    <a:lumMod val="75000"/>
                  </a:schemeClr>
                </a:solidFill>
              </a:rPr>
              <a:t>nhất</a:t>
            </a:r>
            <a:r>
              <a:rPr lang="en-US" sz="2400" dirty="0">
                <a:solidFill>
                  <a:schemeClr val="accent1">
                    <a:lumMod val="75000"/>
                  </a:schemeClr>
                </a:solidFill>
              </a:rPr>
              <a:t>: </a:t>
            </a:r>
            <a:r>
              <a:rPr lang="en-US" sz="2400" b="1" dirty="0" err="1">
                <a:solidFill>
                  <a:srgbClr val="C00000"/>
                </a:solidFill>
              </a:rPr>
              <a:t>Đặt</a:t>
            </a:r>
            <a:r>
              <a:rPr lang="en-US" sz="2400" b="1" dirty="0">
                <a:solidFill>
                  <a:srgbClr val="C00000"/>
                </a:solidFill>
              </a:rPr>
              <a:t> </a:t>
            </a:r>
            <a:r>
              <a:rPr lang="en-US" sz="2400" b="1" dirty="0" err="1">
                <a:solidFill>
                  <a:srgbClr val="C00000"/>
                </a:solidFill>
              </a:rPr>
              <a:t>trọng</a:t>
            </a:r>
            <a:r>
              <a:rPr lang="en-US" sz="2400" b="1" dirty="0">
                <a:solidFill>
                  <a:srgbClr val="C00000"/>
                </a:solidFill>
              </a:rPr>
              <a:t> </a:t>
            </a:r>
            <a:r>
              <a:rPr lang="en-US" sz="2400" b="1" dirty="0" err="1">
                <a:solidFill>
                  <a:srgbClr val="C00000"/>
                </a:solidFill>
              </a:rPr>
              <a:t>tâm</a:t>
            </a:r>
            <a:r>
              <a:rPr lang="en-US" sz="2400" b="1" dirty="0">
                <a:solidFill>
                  <a:srgbClr val="C00000"/>
                </a:solidFill>
              </a:rPr>
              <a:t> </a:t>
            </a:r>
            <a:r>
              <a:rPr lang="en-US" sz="2400" b="1" dirty="0" err="1">
                <a:solidFill>
                  <a:srgbClr val="C00000"/>
                </a:solidFill>
              </a:rPr>
              <a:t>vào</a:t>
            </a:r>
            <a:r>
              <a:rPr lang="en-US" sz="2400" b="1" dirty="0">
                <a:solidFill>
                  <a:srgbClr val="C00000"/>
                </a:solidFill>
              </a:rPr>
              <a:t> </a:t>
            </a:r>
            <a:r>
              <a:rPr lang="en-US" sz="2400" b="1" dirty="0" err="1">
                <a:solidFill>
                  <a:srgbClr val="C00000"/>
                </a:solidFill>
              </a:rPr>
              <a:t>các</a:t>
            </a:r>
            <a:r>
              <a:rPr lang="en-US" sz="2400" b="1" dirty="0">
                <a:solidFill>
                  <a:srgbClr val="C00000"/>
                </a:solidFill>
              </a:rPr>
              <a:t> </a:t>
            </a:r>
            <a:r>
              <a:rPr lang="en-US" sz="2400" b="1" dirty="0" err="1">
                <a:solidFill>
                  <a:srgbClr val="C00000"/>
                </a:solidFill>
              </a:rPr>
              <a:t>nguyên</a:t>
            </a:r>
            <a:r>
              <a:rPr lang="en-US" sz="2400" b="1" dirty="0">
                <a:solidFill>
                  <a:srgbClr val="C00000"/>
                </a:solidFill>
              </a:rPr>
              <a:t> </a:t>
            </a:r>
            <a:r>
              <a:rPr lang="en-US" sz="2400" b="1" dirty="0" err="1">
                <a:solidFill>
                  <a:srgbClr val="C00000"/>
                </a:solidFill>
              </a:rPr>
              <a:t>tắc</a:t>
            </a:r>
            <a:r>
              <a:rPr lang="en-US" sz="2400" b="1" dirty="0">
                <a:solidFill>
                  <a:srgbClr val="C00000"/>
                </a:solidFill>
              </a:rPr>
              <a:t> </a:t>
            </a:r>
            <a:r>
              <a:rPr lang="en-US" sz="2400" b="1" dirty="0" err="1">
                <a:solidFill>
                  <a:srgbClr val="C00000"/>
                </a:solidFill>
              </a:rPr>
              <a:t>sống</a:t>
            </a:r>
            <a:endParaRPr lang="en-US" sz="2400" b="1" dirty="0">
              <a:solidFill>
                <a:srgbClr val="C00000"/>
              </a:solidFill>
            </a:endParaRPr>
          </a:p>
        </p:txBody>
      </p:sp>
      <p:sp>
        <p:nvSpPr>
          <p:cNvPr id="21" name="TextBox 20">
            <a:extLst>
              <a:ext uri="{FF2B5EF4-FFF2-40B4-BE49-F238E27FC236}">
                <a16:creationId xmlns:a16="http://schemas.microsoft.com/office/drawing/2014/main" id="{080BE366-FB5D-40A0-8841-B44753B92B10}"/>
              </a:ext>
            </a:extLst>
          </p:cNvPr>
          <p:cNvSpPr txBox="1"/>
          <p:nvPr/>
        </p:nvSpPr>
        <p:spPr>
          <a:xfrm>
            <a:off x="7059895" y="1194520"/>
            <a:ext cx="4690297" cy="3046988"/>
          </a:xfrm>
          <a:prstGeom prst="rect">
            <a:avLst/>
          </a:prstGeom>
          <a:noFill/>
        </p:spPr>
        <p:txBody>
          <a:bodyPr wrap="square" rtlCol="0">
            <a:spAutoFit/>
          </a:bodyPr>
          <a:lstStyle/>
          <a:p>
            <a:pPr algn="just"/>
            <a:r>
              <a:rPr lang="en-US" sz="2400" b="1" dirty="0">
                <a:solidFill>
                  <a:schemeClr val="accent1">
                    <a:lumMod val="75000"/>
                  </a:schemeClr>
                </a:solidFill>
              </a:rPr>
              <a:t>- </a:t>
            </a:r>
            <a:r>
              <a:rPr lang="en-US" sz="2400" dirty="0" err="1">
                <a:solidFill>
                  <a:schemeClr val="accent1">
                    <a:lumMod val="75000"/>
                  </a:schemeClr>
                </a:solidFill>
              </a:rPr>
              <a:t>Thành</a:t>
            </a:r>
            <a:r>
              <a:rPr lang="en-US" sz="2400" dirty="0">
                <a:solidFill>
                  <a:schemeClr val="accent1">
                    <a:lumMod val="75000"/>
                  </a:schemeClr>
                </a:solidFill>
              </a:rPr>
              <a:t> </a:t>
            </a:r>
            <a:r>
              <a:rPr lang="en-US" sz="2400" dirty="0" err="1">
                <a:solidFill>
                  <a:schemeClr val="accent1">
                    <a:lumMod val="75000"/>
                  </a:schemeClr>
                </a:solidFill>
              </a:rPr>
              <a:t>thật</a:t>
            </a:r>
            <a:r>
              <a:rPr lang="en-US" sz="2400" dirty="0">
                <a:solidFill>
                  <a:schemeClr val="accent1">
                    <a:lumMod val="75000"/>
                  </a:schemeClr>
                </a:solidFill>
              </a:rPr>
              <a:t>, </a:t>
            </a:r>
            <a:r>
              <a:rPr lang="en-US" sz="2400" dirty="0" err="1">
                <a:solidFill>
                  <a:schemeClr val="accent1">
                    <a:lumMod val="75000"/>
                  </a:schemeClr>
                </a:solidFill>
              </a:rPr>
              <a:t>tình</a:t>
            </a:r>
            <a:r>
              <a:rPr lang="en-US" sz="2400" dirty="0">
                <a:solidFill>
                  <a:schemeClr val="accent1">
                    <a:lumMod val="75000"/>
                  </a:schemeClr>
                </a:solidFill>
              </a:rPr>
              <a:t> </a:t>
            </a:r>
            <a:r>
              <a:rPr lang="en-US" sz="2400" dirty="0" err="1">
                <a:solidFill>
                  <a:schemeClr val="accent1">
                    <a:lumMod val="75000"/>
                  </a:schemeClr>
                </a:solidFill>
              </a:rPr>
              <a:t>yêu</a:t>
            </a:r>
            <a:r>
              <a:rPr lang="en-US" sz="2400" dirty="0">
                <a:solidFill>
                  <a:schemeClr val="accent1">
                    <a:lumMod val="75000"/>
                  </a:schemeClr>
                </a:solidFill>
              </a:rPr>
              <a:t>, </a:t>
            </a:r>
            <a:r>
              <a:rPr lang="en-US" sz="2400" dirty="0" err="1">
                <a:solidFill>
                  <a:schemeClr val="accent1">
                    <a:lumMod val="75000"/>
                  </a:schemeClr>
                </a:solidFill>
              </a:rPr>
              <a:t>sự</a:t>
            </a:r>
            <a:r>
              <a:rPr lang="en-US" sz="2400" dirty="0">
                <a:solidFill>
                  <a:schemeClr val="accent1">
                    <a:lumMod val="75000"/>
                  </a:schemeClr>
                </a:solidFill>
              </a:rPr>
              <a:t> </a:t>
            </a:r>
            <a:r>
              <a:rPr lang="en-US" sz="2400" dirty="0" err="1">
                <a:solidFill>
                  <a:schemeClr val="accent1">
                    <a:lumMod val="75000"/>
                  </a:schemeClr>
                </a:solidFill>
              </a:rPr>
              <a:t>nghiêm</a:t>
            </a:r>
            <a:r>
              <a:rPr lang="en-US" sz="2400" dirty="0">
                <a:solidFill>
                  <a:schemeClr val="accent1">
                    <a:lumMod val="75000"/>
                  </a:schemeClr>
                </a:solidFill>
              </a:rPr>
              <a:t> </a:t>
            </a:r>
            <a:r>
              <a:rPr lang="en-US" sz="2400" dirty="0" err="1">
                <a:solidFill>
                  <a:schemeClr val="accent1">
                    <a:lumMod val="75000"/>
                  </a:schemeClr>
                </a:solidFill>
              </a:rPr>
              <a:t>túc</a:t>
            </a:r>
            <a:r>
              <a:rPr lang="en-US" sz="2400" dirty="0">
                <a:solidFill>
                  <a:schemeClr val="accent1">
                    <a:lumMod val="75000"/>
                  </a:schemeClr>
                </a:solidFill>
              </a:rPr>
              <a:t>, </a:t>
            </a:r>
            <a:r>
              <a:rPr lang="en-US" sz="2400" dirty="0" err="1">
                <a:solidFill>
                  <a:schemeClr val="accent1">
                    <a:lumMod val="75000"/>
                  </a:schemeClr>
                </a:solidFill>
              </a:rPr>
              <a:t>sự</a:t>
            </a:r>
            <a:r>
              <a:rPr lang="en-US" sz="2400" dirty="0">
                <a:solidFill>
                  <a:schemeClr val="accent1">
                    <a:lumMod val="75000"/>
                  </a:schemeClr>
                </a:solidFill>
              </a:rPr>
              <a:t> </a:t>
            </a:r>
            <a:r>
              <a:rPr lang="en-US" sz="2400" dirty="0" err="1">
                <a:solidFill>
                  <a:schemeClr val="accent1">
                    <a:lumMod val="75000"/>
                  </a:schemeClr>
                </a:solidFill>
              </a:rPr>
              <a:t>tôn</a:t>
            </a:r>
            <a:r>
              <a:rPr lang="en-US" sz="2400" dirty="0">
                <a:solidFill>
                  <a:schemeClr val="accent1">
                    <a:lumMod val="75000"/>
                  </a:schemeClr>
                </a:solidFill>
              </a:rPr>
              <a:t> </a:t>
            </a:r>
            <a:r>
              <a:rPr lang="en-US" sz="2400" dirty="0" err="1">
                <a:solidFill>
                  <a:schemeClr val="accent1">
                    <a:lumMod val="75000"/>
                  </a:schemeClr>
                </a:solidFill>
              </a:rPr>
              <a:t>trọng</a:t>
            </a:r>
            <a:r>
              <a:rPr lang="en-US" sz="2400" dirty="0">
                <a:solidFill>
                  <a:schemeClr val="accent1">
                    <a:lumMod val="75000"/>
                  </a:schemeClr>
                </a:solidFill>
              </a:rPr>
              <a:t>, </a:t>
            </a:r>
            <a:r>
              <a:rPr lang="en-US" sz="2400" dirty="0" err="1">
                <a:solidFill>
                  <a:schemeClr val="accent1">
                    <a:lumMod val="75000"/>
                  </a:schemeClr>
                </a:solidFill>
              </a:rPr>
              <a:t>lòng</a:t>
            </a:r>
            <a:r>
              <a:rPr lang="en-US" sz="2400" dirty="0">
                <a:solidFill>
                  <a:schemeClr val="accent1">
                    <a:lumMod val="75000"/>
                  </a:schemeClr>
                </a:solidFill>
              </a:rPr>
              <a:t> </a:t>
            </a:r>
            <a:r>
              <a:rPr lang="en-US" sz="2400" dirty="0" err="1">
                <a:solidFill>
                  <a:schemeClr val="accent1">
                    <a:lumMod val="75000"/>
                  </a:schemeClr>
                </a:solidFill>
              </a:rPr>
              <a:t>biết</a:t>
            </a:r>
            <a:r>
              <a:rPr lang="en-US" sz="2400" dirty="0">
                <a:solidFill>
                  <a:schemeClr val="accent1">
                    <a:lumMod val="75000"/>
                  </a:schemeClr>
                </a:solidFill>
              </a:rPr>
              <a:t> </a:t>
            </a:r>
            <a:r>
              <a:rPr lang="en-US" sz="2400" dirty="0" err="1">
                <a:solidFill>
                  <a:schemeClr val="accent1">
                    <a:lumMod val="75000"/>
                  </a:schemeClr>
                </a:solidFill>
              </a:rPr>
              <a:t>ơn</a:t>
            </a:r>
            <a:r>
              <a:rPr lang="en-US" sz="2400" dirty="0">
                <a:solidFill>
                  <a:schemeClr val="accent1">
                    <a:lumMod val="75000"/>
                  </a:schemeClr>
                </a:solidFill>
              </a:rPr>
              <a:t>, </a:t>
            </a:r>
            <a:r>
              <a:rPr lang="en-US" sz="2400" dirty="0" err="1">
                <a:solidFill>
                  <a:schemeClr val="accent1">
                    <a:lumMod val="75000"/>
                  </a:schemeClr>
                </a:solidFill>
              </a:rPr>
              <a:t>sự</a:t>
            </a:r>
            <a:r>
              <a:rPr lang="en-US" sz="2400" dirty="0">
                <a:solidFill>
                  <a:schemeClr val="accent1">
                    <a:lumMod val="75000"/>
                  </a:schemeClr>
                </a:solidFill>
              </a:rPr>
              <a:t> </a:t>
            </a:r>
            <a:r>
              <a:rPr lang="en-US" sz="2400" dirty="0" err="1">
                <a:solidFill>
                  <a:schemeClr val="accent1">
                    <a:lumMod val="75000"/>
                  </a:schemeClr>
                </a:solidFill>
              </a:rPr>
              <a:t>tiết</a:t>
            </a:r>
            <a:r>
              <a:rPr lang="en-US" sz="2400" dirty="0">
                <a:solidFill>
                  <a:schemeClr val="accent1">
                    <a:lumMod val="75000"/>
                  </a:schemeClr>
                </a:solidFill>
              </a:rPr>
              <a:t> </a:t>
            </a:r>
            <a:r>
              <a:rPr lang="en-US" sz="2400" dirty="0" err="1">
                <a:solidFill>
                  <a:schemeClr val="accent1">
                    <a:lumMod val="75000"/>
                  </a:schemeClr>
                </a:solidFill>
              </a:rPr>
              <a:t>chế</a:t>
            </a:r>
            <a:r>
              <a:rPr lang="en-US" sz="2400" dirty="0">
                <a:solidFill>
                  <a:schemeClr val="accent1">
                    <a:lumMod val="75000"/>
                  </a:schemeClr>
                </a:solidFill>
              </a:rPr>
              <a:t>, </a:t>
            </a:r>
            <a:r>
              <a:rPr lang="en-US" sz="2400" dirty="0" err="1">
                <a:solidFill>
                  <a:schemeClr val="accent1">
                    <a:lumMod val="75000"/>
                  </a:schemeClr>
                </a:solidFill>
              </a:rPr>
              <a:t>công</a:t>
            </a:r>
            <a:r>
              <a:rPr lang="en-US" sz="2400" dirty="0">
                <a:solidFill>
                  <a:schemeClr val="accent1">
                    <a:lumMod val="75000"/>
                  </a:schemeClr>
                </a:solidFill>
              </a:rPr>
              <a:t> </a:t>
            </a:r>
            <a:r>
              <a:rPr lang="en-US" sz="2400" dirty="0" err="1">
                <a:solidFill>
                  <a:schemeClr val="accent1">
                    <a:lumMod val="75000"/>
                  </a:schemeClr>
                </a:solidFill>
              </a:rPr>
              <a:t>bằng</a:t>
            </a:r>
            <a:r>
              <a:rPr lang="en-US" sz="2400" dirty="0">
                <a:solidFill>
                  <a:schemeClr val="accent1">
                    <a:lumMod val="75000"/>
                  </a:schemeClr>
                </a:solidFill>
              </a:rPr>
              <a:t>, </a:t>
            </a:r>
            <a:r>
              <a:rPr lang="en-US" sz="2400" dirty="0" err="1">
                <a:solidFill>
                  <a:schemeClr val="accent1">
                    <a:lumMod val="75000"/>
                  </a:schemeClr>
                </a:solidFill>
              </a:rPr>
              <a:t>liêm</a:t>
            </a:r>
            <a:r>
              <a:rPr lang="en-US" sz="2400" dirty="0">
                <a:solidFill>
                  <a:schemeClr val="accent1">
                    <a:lumMod val="75000"/>
                  </a:schemeClr>
                </a:solidFill>
              </a:rPr>
              <a:t> </a:t>
            </a:r>
            <a:r>
              <a:rPr lang="en-US" sz="2400" dirty="0" err="1">
                <a:solidFill>
                  <a:schemeClr val="accent1">
                    <a:lumMod val="75000"/>
                  </a:schemeClr>
                </a:solidFill>
              </a:rPr>
              <a:t>chính</a:t>
            </a:r>
            <a:r>
              <a:rPr lang="en-US" sz="2400" dirty="0">
                <a:solidFill>
                  <a:schemeClr val="accent1">
                    <a:lumMod val="75000"/>
                  </a:schemeClr>
                </a:solidFill>
              </a:rPr>
              <a:t>, </a:t>
            </a:r>
            <a:r>
              <a:rPr lang="en-US" sz="2400" dirty="0" err="1">
                <a:solidFill>
                  <a:schemeClr val="accent1">
                    <a:lumMod val="75000"/>
                  </a:schemeClr>
                </a:solidFill>
              </a:rPr>
              <a:t>tình</a:t>
            </a:r>
            <a:r>
              <a:rPr lang="en-US" sz="2400" dirty="0">
                <a:solidFill>
                  <a:schemeClr val="accent1">
                    <a:lumMod val="75000"/>
                  </a:schemeClr>
                </a:solidFill>
              </a:rPr>
              <a:t> </a:t>
            </a:r>
            <a:r>
              <a:rPr lang="en-US" sz="2400" dirty="0" err="1">
                <a:solidFill>
                  <a:schemeClr val="accent1">
                    <a:lumMod val="75000"/>
                  </a:schemeClr>
                </a:solidFill>
              </a:rPr>
              <a:t>thần</a:t>
            </a:r>
            <a:r>
              <a:rPr lang="en-US" sz="2400" dirty="0">
                <a:solidFill>
                  <a:schemeClr val="accent1">
                    <a:lumMod val="75000"/>
                  </a:schemeClr>
                </a:solidFill>
              </a:rPr>
              <a:t> </a:t>
            </a:r>
            <a:r>
              <a:rPr lang="en-US" sz="2400" dirty="0" err="1">
                <a:solidFill>
                  <a:schemeClr val="accent1">
                    <a:lumMod val="75000"/>
                  </a:schemeClr>
                </a:solidFill>
              </a:rPr>
              <a:t>trách</a:t>
            </a:r>
            <a:r>
              <a:rPr lang="en-US" sz="2400" dirty="0">
                <a:solidFill>
                  <a:schemeClr val="accent1">
                    <a:lumMod val="75000"/>
                  </a:schemeClr>
                </a:solidFill>
              </a:rPr>
              <a:t> </a:t>
            </a:r>
            <a:r>
              <a:rPr lang="en-US" sz="2400" dirty="0" err="1">
                <a:solidFill>
                  <a:schemeClr val="accent1">
                    <a:lumMod val="75000"/>
                  </a:schemeClr>
                </a:solidFill>
              </a:rPr>
              <a:t>nhiệm</a:t>
            </a:r>
            <a:r>
              <a:rPr lang="en-US" sz="2400" dirty="0">
                <a:solidFill>
                  <a:schemeClr val="accent1">
                    <a:lumMod val="75000"/>
                  </a:schemeClr>
                </a:solidFill>
              </a:rPr>
              <a:t> </a:t>
            </a:r>
            <a:r>
              <a:rPr lang="en-US" sz="2400" dirty="0" err="1">
                <a:solidFill>
                  <a:schemeClr val="accent1">
                    <a:lumMod val="75000"/>
                  </a:schemeClr>
                </a:solidFill>
              </a:rPr>
              <a:t>là</a:t>
            </a:r>
            <a:r>
              <a:rPr lang="en-US" sz="2400" dirty="0">
                <a:solidFill>
                  <a:schemeClr val="accent1">
                    <a:lumMod val="75000"/>
                  </a:schemeClr>
                </a:solidFill>
              </a:rPr>
              <a:t> </a:t>
            </a:r>
            <a:r>
              <a:rPr lang="en-US" sz="2400" dirty="0" err="1">
                <a:solidFill>
                  <a:schemeClr val="accent1">
                    <a:lumMod val="75000"/>
                  </a:schemeClr>
                </a:solidFill>
              </a:rPr>
              <a:t>các</a:t>
            </a:r>
            <a:r>
              <a:rPr lang="en-US" sz="2400" dirty="0">
                <a:solidFill>
                  <a:schemeClr val="accent1">
                    <a:lumMod val="75000"/>
                  </a:schemeClr>
                </a:solidFill>
              </a:rPr>
              <a:t> </a:t>
            </a:r>
            <a:r>
              <a:rPr lang="en-US" sz="2400" dirty="0" err="1">
                <a:solidFill>
                  <a:schemeClr val="accent1">
                    <a:lumMod val="75000"/>
                  </a:schemeClr>
                </a:solidFill>
              </a:rPr>
              <a:t>nguyên</a:t>
            </a:r>
            <a:r>
              <a:rPr lang="en-US" sz="2400" dirty="0">
                <a:solidFill>
                  <a:schemeClr val="accent1">
                    <a:lumMod val="75000"/>
                  </a:schemeClr>
                </a:solidFill>
              </a:rPr>
              <a:t> </a:t>
            </a:r>
            <a:r>
              <a:rPr lang="en-US" sz="2400" dirty="0" err="1">
                <a:solidFill>
                  <a:schemeClr val="accent1">
                    <a:lumMod val="75000"/>
                  </a:schemeClr>
                </a:solidFill>
              </a:rPr>
              <a:t>tắc</a:t>
            </a:r>
            <a:r>
              <a:rPr lang="en-US" sz="2400" dirty="0">
                <a:solidFill>
                  <a:schemeClr val="accent1">
                    <a:lumMod val="75000"/>
                  </a:schemeClr>
                </a:solidFill>
              </a:rPr>
              <a:t> </a:t>
            </a:r>
            <a:r>
              <a:rPr lang="en-US" sz="2400" dirty="0" err="1">
                <a:solidFill>
                  <a:schemeClr val="accent1">
                    <a:lumMod val="75000"/>
                  </a:schemeClr>
                </a:solidFill>
              </a:rPr>
              <a:t>sống</a:t>
            </a:r>
            <a:r>
              <a:rPr lang="en-US" sz="2400" dirty="0">
                <a:solidFill>
                  <a:schemeClr val="accent1">
                    <a:lumMod val="75000"/>
                  </a:schemeClr>
                </a:solidFill>
              </a:rPr>
              <a:t> </a:t>
            </a:r>
            <a:r>
              <a:rPr lang="en-US" sz="2400" dirty="0" err="1">
                <a:solidFill>
                  <a:schemeClr val="accent1">
                    <a:lumMod val="75000"/>
                  </a:schemeClr>
                </a:solidFill>
              </a:rPr>
              <a:t>đúng</a:t>
            </a:r>
            <a:r>
              <a:rPr lang="en-US" sz="2400" dirty="0">
                <a:solidFill>
                  <a:schemeClr val="accent1">
                    <a:lumMod val="75000"/>
                  </a:schemeClr>
                </a:solidFill>
              </a:rPr>
              <a:t> </a:t>
            </a:r>
            <a:r>
              <a:rPr lang="en-US" sz="2400" dirty="0" err="1">
                <a:solidFill>
                  <a:schemeClr val="accent1">
                    <a:lumMod val="75000"/>
                  </a:schemeClr>
                </a:solidFill>
              </a:rPr>
              <a:t>đắn</a:t>
            </a:r>
            <a:r>
              <a:rPr lang="en-US" sz="2400" dirty="0">
                <a:solidFill>
                  <a:schemeClr val="accent1">
                    <a:lumMod val="75000"/>
                  </a:schemeClr>
                </a:solidFill>
              </a:rPr>
              <a:t> </a:t>
            </a:r>
            <a:r>
              <a:rPr lang="en-US" sz="2400" dirty="0" err="1">
                <a:solidFill>
                  <a:schemeClr val="accent1">
                    <a:lumMod val="75000"/>
                  </a:schemeClr>
                </a:solidFill>
              </a:rPr>
              <a:t>và</a:t>
            </a:r>
            <a:r>
              <a:rPr lang="en-US" sz="2400" dirty="0">
                <a:solidFill>
                  <a:schemeClr val="accent1">
                    <a:lumMod val="75000"/>
                  </a:schemeClr>
                </a:solidFill>
              </a:rPr>
              <a:t> </a:t>
            </a:r>
            <a:r>
              <a:rPr lang="en-US" sz="2400" dirty="0" err="1">
                <a:solidFill>
                  <a:schemeClr val="accent1">
                    <a:lumMod val="75000"/>
                  </a:schemeClr>
                </a:solidFill>
              </a:rPr>
              <a:t>nhiều</a:t>
            </a:r>
            <a:r>
              <a:rPr lang="en-US" sz="2400" dirty="0">
                <a:solidFill>
                  <a:schemeClr val="accent1">
                    <a:lumMod val="75000"/>
                  </a:schemeClr>
                </a:solidFill>
              </a:rPr>
              <a:t> </a:t>
            </a:r>
            <a:r>
              <a:rPr lang="en-US" sz="2400" dirty="0" err="1">
                <a:solidFill>
                  <a:schemeClr val="accent1">
                    <a:lumMod val="75000"/>
                  </a:schemeClr>
                </a:solidFill>
              </a:rPr>
              <a:t>nguyên</a:t>
            </a:r>
            <a:r>
              <a:rPr lang="en-US" sz="2400" dirty="0">
                <a:solidFill>
                  <a:schemeClr val="accent1">
                    <a:lumMod val="75000"/>
                  </a:schemeClr>
                </a:solidFill>
              </a:rPr>
              <a:t> </a:t>
            </a:r>
            <a:r>
              <a:rPr lang="en-US" sz="2400" dirty="0" err="1">
                <a:solidFill>
                  <a:schemeClr val="accent1">
                    <a:lumMod val="75000"/>
                  </a:schemeClr>
                </a:solidFill>
              </a:rPr>
              <a:t>tắc</a:t>
            </a:r>
            <a:r>
              <a:rPr lang="en-US" sz="2400" dirty="0">
                <a:solidFill>
                  <a:schemeClr val="accent1">
                    <a:lumMod val="75000"/>
                  </a:schemeClr>
                </a:solidFill>
              </a:rPr>
              <a:t> </a:t>
            </a:r>
            <a:r>
              <a:rPr lang="en-US" sz="2400" dirty="0" err="1">
                <a:solidFill>
                  <a:schemeClr val="accent1">
                    <a:lumMod val="75000"/>
                  </a:schemeClr>
                </a:solidFill>
              </a:rPr>
              <a:t>khác</a:t>
            </a:r>
            <a:r>
              <a:rPr lang="en-US" sz="2400" dirty="0">
                <a:solidFill>
                  <a:schemeClr val="accent1">
                    <a:lumMod val="75000"/>
                  </a:schemeClr>
                </a:solidFill>
              </a:rPr>
              <a:t> (</a:t>
            </a:r>
            <a:r>
              <a:rPr lang="en-US" sz="2400" dirty="0" err="1">
                <a:solidFill>
                  <a:schemeClr val="accent1">
                    <a:lumMod val="75000"/>
                  </a:schemeClr>
                </a:solidFill>
              </a:rPr>
              <a:t>trái</a:t>
            </a:r>
            <a:r>
              <a:rPr lang="en-US" sz="2400" dirty="0">
                <a:solidFill>
                  <a:schemeClr val="accent1">
                    <a:lumMod val="75000"/>
                  </a:schemeClr>
                </a:solidFill>
              </a:rPr>
              <a:t> </a:t>
            </a:r>
            <a:r>
              <a:rPr lang="en-US" sz="2400" dirty="0" err="1">
                <a:solidFill>
                  <a:schemeClr val="accent1">
                    <a:lumMod val="75000"/>
                  </a:schemeClr>
                </a:solidFill>
              </a:rPr>
              <a:t>tim</a:t>
            </a:r>
            <a:r>
              <a:rPr lang="en-US" sz="2400" dirty="0">
                <a:solidFill>
                  <a:schemeClr val="accent1">
                    <a:lumMod val="75000"/>
                  </a:schemeClr>
                </a:solidFill>
              </a:rPr>
              <a:t> </a:t>
            </a:r>
            <a:r>
              <a:rPr lang="en-US" sz="2400" dirty="0" err="1">
                <a:solidFill>
                  <a:schemeClr val="accent1">
                    <a:lumMod val="75000"/>
                  </a:schemeClr>
                </a:solidFill>
              </a:rPr>
              <a:t>và</a:t>
            </a:r>
            <a:r>
              <a:rPr lang="en-US" sz="2400" dirty="0">
                <a:solidFill>
                  <a:schemeClr val="accent1">
                    <a:lumMod val="75000"/>
                  </a:schemeClr>
                </a:solidFill>
              </a:rPr>
              <a:t> </a:t>
            </a:r>
            <a:r>
              <a:rPr lang="en-US" sz="2400" dirty="0" err="1">
                <a:solidFill>
                  <a:schemeClr val="accent1">
                    <a:lumMod val="75000"/>
                  </a:schemeClr>
                </a:solidFill>
              </a:rPr>
              <a:t>sự</a:t>
            </a:r>
            <a:r>
              <a:rPr lang="en-US" sz="2400" dirty="0">
                <a:solidFill>
                  <a:schemeClr val="accent1">
                    <a:lumMod val="75000"/>
                  </a:schemeClr>
                </a:solidFill>
              </a:rPr>
              <a:t> </a:t>
            </a:r>
            <a:r>
              <a:rPr lang="en-US" sz="2400" dirty="0" err="1">
                <a:solidFill>
                  <a:schemeClr val="accent1">
                    <a:lumMod val="75000"/>
                  </a:schemeClr>
                </a:solidFill>
              </a:rPr>
              <a:t>hiểu</a:t>
            </a:r>
            <a:r>
              <a:rPr lang="en-US" sz="2400" dirty="0">
                <a:solidFill>
                  <a:schemeClr val="accent1">
                    <a:lumMod val="75000"/>
                  </a:schemeClr>
                </a:solidFill>
              </a:rPr>
              <a:t> </a:t>
            </a:r>
            <a:r>
              <a:rPr lang="en-US" sz="2400" dirty="0" err="1">
                <a:solidFill>
                  <a:schemeClr val="accent1">
                    <a:lumMod val="75000"/>
                  </a:schemeClr>
                </a:solidFill>
              </a:rPr>
              <a:t>biết</a:t>
            </a:r>
            <a:r>
              <a:rPr lang="en-US" sz="2400" dirty="0">
                <a:solidFill>
                  <a:schemeClr val="accent1">
                    <a:lumMod val="75000"/>
                  </a:schemeClr>
                </a:solidFill>
              </a:rPr>
              <a:t> </a:t>
            </a:r>
            <a:r>
              <a:rPr lang="en-US" sz="2400" dirty="0" err="1">
                <a:solidFill>
                  <a:schemeClr val="accent1">
                    <a:lumMod val="75000"/>
                  </a:schemeClr>
                </a:solidFill>
              </a:rPr>
              <a:t>của</a:t>
            </a:r>
            <a:r>
              <a:rPr lang="en-US" sz="2400" dirty="0">
                <a:solidFill>
                  <a:schemeClr val="accent1">
                    <a:lumMod val="75000"/>
                  </a:schemeClr>
                </a:solidFill>
              </a:rPr>
              <a:t> </a:t>
            </a:r>
            <a:r>
              <a:rPr lang="en-US" sz="2400" dirty="0" err="1">
                <a:solidFill>
                  <a:schemeClr val="accent1">
                    <a:lumMod val="75000"/>
                  </a:schemeClr>
                </a:solidFill>
              </a:rPr>
              <a:t>bạn</a:t>
            </a:r>
            <a:r>
              <a:rPr lang="en-US" sz="2400" dirty="0">
                <a:solidFill>
                  <a:schemeClr val="accent1">
                    <a:lumMod val="75000"/>
                  </a:schemeClr>
                </a:solidFill>
              </a:rPr>
              <a:t> </a:t>
            </a:r>
            <a:r>
              <a:rPr lang="en-US" sz="2400" dirty="0" err="1">
                <a:solidFill>
                  <a:schemeClr val="accent1">
                    <a:lumMod val="75000"/>
                  </a:schemeClr>
                </a:solidFill>
              </a:rPr>
              <a:t>sẽ</a:t>
            </a:r>
            <a:r>
              <a:rPr lang="en-US" sz="2400" dirty="0">
                <a:solidFill>
                  <a:schemeClr val="accent1">
                    <a:lumMod val="75000"/>
                  </a:schemeClr>
                </a:solidFill>
              </a:rPr>
              <a:t> </a:t>
            </a:r>
            <a:r>
              <a:rPr lang="en-US" sz="2400" dirty="0" err="1">
                <a:solidFill>
                  <a:schemeClr val="accent1">
                    <a:lumMod val="75000"/>
                  </a:schemeClr>
                </a:solidFill>
              </a:rPr>
              <a:t>nhận</a:t>
            </a:r>
            <a:r>
              <a:rPr lang="en-US" sz="2400" dirty="0">
                <a:solidFill>
                  <a:schemeClr val="accent1">
                    <a:lumMod val="75000"/>
                  </a:schemeClr>
                </a:solidFill>
              </a:rPr>
              <a:t> ra </a:t>
            </a:r>
            <a:r>
              <a:rPr lang="en-US" sz="2400" dirty="0" err="1">
                <a:solidFill>
                  <a:schemeClr val="accent1">
                    <a:lumMod val="75000"/>
                  </a:schemeClr>
                </a:solidFill>
              </a:rPr>
              <a:t>chúng</a:t>
            </a:r>
            <a:r>
              <a:rPr lang="en-US" sz="2400" dirty="0">
                <a:solidFill>
                  <a:schemeClr val="accent1">
                    <a:lumMod val="75000"/>
                  </a:schemeClr>
                </a:solidFill>
              </a:rPr>
              <a:t>), </a:t>
            </a:r>
            <a:r>
              <a:rPr lang="en-US" sz="2400" dirty="0" err="1">
                <a:solidFill>
                  <a:schemeClr val="accent1">
                    <a:lumMod val="75000"/>
                  </a:schemeClr>
                </a:solidFill>
              </a:rPr>
              <a:t>cũng</a:t>
            </a:r>
            <a:r>
              <a:rPr lang="en-US" sz="2400" dirty="0">
                <a:solidFill>
                  <a:schemeClr val="accent1">
                    <a:lumMod val="75000"/>
                  </a:schemeClr>
                </a:solidFill>
              </a:rPr>
              <a:t> </a:t>
            </a:r>
            <a:r>
              <a:rPr lang="en-US" sz="2400" dirty="0" err="1">
                <a:solidFill>
                  <a:schemeClr val="accent1">
                    <a:lumMod val="75000"/>
                  </a:schemeClr>
                </a:solidFill>
              </a:rPr>
              <a:t>như</a:t>
            </a:r>
            <a:r>
              <a:rPr lang="en-US" sz="2400" dirty="0">
                <a:solidFill>
                  <a:schemeClr val="accent1">
                    <a:lumMod val="75000"/>
                  </a:schemeClr>
                </a:solidFill>
              </a:rPr>
              <a:t> </a:t>
            </a:r>
            <a:r>
              <a:rPr lang="en-US" sz="2400" dirty="0" err="1">
                <a:solidFill>
                  <a:schemeClr val="accent1">
                    <a:lumMod val="75000"/>
                  </a:schemeClr>
                </a:solidFill>
              </a:rPr>
              <a:t>chiếc</a:t>
            </a:r>
            <a:r>
              <a:rPr lang="en-US" sz="2400" dirty="0">
                <a:solidFill>
                  <a:schemeClr val="accent1">
                    <a:lumMod val="75000"/>
                  </a:schemeClr>
                </a:solidFill>
              </a:rPr>
              <a:t> la </a:t>
            </a:r>
            <a:r>
              <a:rPr lang="en-US" sz="2400" dirty="0" err="1">
                <a:solidFill>
                  <a:schemeClr val="accent1">
                    <a:lumMod val="75000"/>
                  </a:schemeClr>
                </a:solidFill>
              </a:rPr>
              <a:t>bàn</a:t>
            </a:r>
            <a:r>
              <a:rPr lang="en-US" sz="2400" dirty="0">
                <a:solidFill>
                  <a:schemeClr val="accent1">
                    <a:lumMod val="75000"/>
                  </a:schemeClr>
                </a:solidFill>
              </a:rPr>
              <a:t> </a:t>
            </a:r>
            <a:r>
              <a:rPr lang="en-US" sz="2400" dirty="0" err="1">
                <a:solidFill>
                  <a:schemeClr val="accent1">
                    <a:lumMod val="75000"/>
                  </a:schemeClr>
                </a:solidFill>
              </a:rPr>
              <a:t>luôn</a:t>
            </a:r>
            <a:r>
              <a:rPr lang="en-US" sz="2400" dirty="0">
                <a:solidFill>
                  <a:schemeClr val="accent1">
                    <a:lumMod val="75000"/>
                  </a:schemeClr>
                </a:solidFill>
              </a:rPr>
              <a:t> </a:t>
            </a:r>
            <a:r>
              <a:rPr lang="en-US" sz="2400" dirty="0" err="1">
                <a:solidFill>
                  <a:schemeClr val="accent1">
                    <a:lumMod val="75000"/>
                  </a:schemeClr>
                </a:solidFill>
              </a:rPr>
              <a:t>chỉ</a:t>
            </a:r>
            <a:r>
              <a:rPr lang="en-US" sz="2400" dirty="0">
                <a:solidFill>
                  <a:schemeClr val="accent1">
                    <a:lumMod val="75000"/>
                  </a:schemeClr>
                </a:solidFill>
              </a:rPr>
              <a:t> </a:t>
            </a:r>
            <a:r>
              <a:rPr lang="en-US" sz="2400" dirty="0" err="1">
                <a:solidFill>
                  <a:schemeClr val="accent1">
                    <a:lumMod val="75000"/>
                  </a:schemeClr>
                </a:solidFill>
              </a:rPr>
              <a:t>về</a:t>
            </a:r>
            <a:r>
              <a:rPr lang="en-US" sz="2400" dirty="0">
                <a:solidFill>
                  <a:schemeClr val="accent1">
                    <a:lumMod val="75000"/>
                  </a:schemeClr>
                </a:solidFill>
              </a:rPr>
              <a:t> </a:t>
            </a:r>
            <a:r>
              <a:rPr lang="en-US" sz="2400" dirty="0" err="1">
                <a:solidFill>
                  <a:schemeClr val="accent1">
                    <a:lumMod val="75000"/>
                  </a:schemeClr>
                </a:solidFill>
              </a:rPr>
              <a:t>hướng</a:t>
            </a:r>
            <a:r>
              <a:rPr lang="en-US" sz="2400" dirty="0">
                <a:solidFill>
                  <a:schemeClr val="accent1">
                    <a:lumMod val="75000"/>
                  </a:schemeClr>
                </a:solidFill>
              </a:rPr>
              <a:t> </a:t>
            </a:r>
            <a:r>
              <a:rPr lang="en-US" sz="2400" dirty="0" err="1">
                <a:solidFill>
                  <a:schemeClr val="accent1">
                    <a:lumMod val="75000"/>
                  </a:schemeClr>
                </a:solidFill>
              </a:rPr>
              <a:t>Bắc</a:t>
            </a:r>
            <a:r>
              <a:rPr lang="en-US" sz="2400" dirty="0">
                <a:solidFill>
                  <a:schemeClr val="accent1">
                    <a:lumMod val="75000"/>
                  </a:schemeClr>
                </a:solidFill>
              </a:rPr>
              <a:t>.</a:t>
            </a:r>
          </a:p>
        </p:txBody>
      </p:sp>
      <p:sp>
        <p:nvSpPr>
          <p:cNvPr id="22" name="TextBox 21">
            <a:extLst>
              <a:ext uri="{FF2B5EF4-FFF2-40B4-BE49-F238E27FC236}">
                <a16:creationId xmlns:a16="http://schemas.microsoft.com/office/drawing/2014/main" id="{905760C9-74D7-4903-A58B-FBCF5A4127C5}"/>
              </a:ext>
            </a:extLst>
          </p:cNvPr>
          <p:cNvSpPr txBox="1"/>
          <p:nvPr/>
        </p:nvSpPr>
        <p:spPr>
          <a:xfrm>
            <a:off x="7312762" y="4583046"/>
            <a:ext cx="4426138" cy="400110"/>
          </a:xfrm>
          <a:prstGeom prst="rect">
            <a:avLst/>
          </a:prstGeom>
          <a:noFill/>
        </p:spPr>
        <p:txBody>
          <a:bodyPr wrap="square" rtlCol="0">
            <a:spAutoFit/>
          </a:bodyPr>
          <a:lstStyle/>
          <a:p>
            <a:r>
              <a:rPr lang="en-US" sz="2000" b="1" dirty="0" err="1">
                <a:solidFill>
                  <a:srgbClr val="C00000"/>
                </a:solidFill>
              </a:rPr>
              <a:t>Nguyên</a:t>
            </a:r>
            <a:r>
              <a:rPr lang="en-US" sz="2000" b="1" dirty="0">
                <a:solidFill>
                  <a:srgbClr val="C00000"/>
                </a:solidFill>
              </a:rPr>
              <a:t> </a:t>
            </a:r>
            <a:r>
              <a:rPr lang="en-US" sz="2000" b="1" dirty="0" err="1">
                <a:solidFill>
                  <a:srgbClr val="C00000"/>
                </a:solidFill>
              </a:rPr>
              <a:t>tắc</a:t>
            </a:r>
            <a:r>
              <a:rPr lang="en-US" sz="2000" b="1" dirty="0">
                <a:solidFill>
                  <a:srgbClr val="C00000"/>
                </a:solidFill>
              </a:rPr>
              <a:t> </a:t>
            </a:r>
            <a:r>
              <a:rPr lang="en-US" sz="2000" b="1" dirty="0" err="1">
                <a:solidFill>
                  <a:srgbClr val="C00000"/>
                </a:solidFill>
              </a:rPr>
              <a:t>sống</a:t>
            </a:r>
            <a:r>
              <a:rPr lang="en-US" sz="2000" b="1" dirty="0">
                <a:solidFill>
                  <a:srgbClr val="C00000"/>
                </a:solidFill>
              </a:rPr>
              <a:t>: </a:t>
            </a:r>
            <a:r>
              <a:rPr lang="en-US" sz="2000" b="1" dirty="0" err="1">
                <a:solidFill>
                  <a:srgbClr val="C00000"/>
                </a:solidFill>
              </a:rPr>
              <a:t>Tiểu</a:t>
            </a:r>
            <a:r>
              <a:rPr lang="en-US" sz="2000" b="1" dirty="0">
                <a:solidFill>
                  <a:srgbClr val="C00000"/>
                </a:solidFill>
              </a:rPr>
              <a:t> </a:t>
            </a:r>
            <a:r>
              <a:rPr lang="en-US" sz="2000" b="1" dirty="0" err="1">
                <a:solidFill>
                  <a:srgbClr val="C00000"/>
                </a:solidFill>
              </a:rPr>
              <a:t>chuẩn</a:t>
            </a:r>
            <a:r>
              <a:rPr lang="en-US" sz="2000" b="1" dirty="0">
                <a:solidFill>
                  <a:srgbClr val="C00000"/>
                </a:solidFill>
              </a:rPr>
              <a:t> </a:t>
            </a:r>
            <a:r>
              <a:rPr lang="en-US" sz="2000" b="1" dirty="0" err="1">
                <a:solidFill>
                  <a:srgbClr val="C00000"/>
                </a:solidFill>
              </a:rPr>
              <a:t>bất</a:t>
            </a:r>
            <a:r>
              <a:rPr lang="en-US" sz="2000" b="1" dirty="0">
                <a:solidFill>
                  <a:srgbClr val="C00000"/>
                </a:solidFill>
              </a:rPr>
              <a:t> </a:t>
            </a:r>
            <a:r>
              <a:rPr lang="en-US" sz="2000" b="1" dirty="0" err="1">
                <a:solidFill>
                  <a:srgbClr val="C00000"/>
                </a:solidFill>
              </a:rPr>
              <a:t>bại</a:t>
            </a:r>
            <a:endParaRPr lang="en-US" sz="2000" b="1" dirty="0">
              <a:solidFill>
                <a:srgbClr val="C00000"/>
              </a:solidFill>
            </a:endParaRPr>
          </a:p>
        </p:txBody>
      </p:sp>
      <p:sp>
        <p:nvSpPr>
          <p:cNvPr id="23" name="TextBox 22">
            <a:extLst>
              <a:ext uri="{FF2B5EF4-FFF2-40B4-BE49-F238E27FC236}">
                <a16:creationId xmlns:a16="http://schemas.microsoft.com/office/drawing/2014/main" id="{089088A5-AA64-49E2-8870-B2EEC190E1D9}"/>
              </a:ext>
            </a:extLst>
          </p:cNvPr>
          <p:cNvSpPr txBox="1"/>
          <p:nvPr/>
        </p:nvSpPr>
        <p:spPr>
          <a:xfrm>
            <a:off x="7059895" y="5089489"/>
            <a:ext cx="4855799" cy="1508105"/>
          </a:xfrm>
          <a:prstGeom prst="rect">
            <a:avLst/>
          </a:prstGeom>
          <a:noFill/>
        </p:spPr>
        <p:txBody>
          <a:bodyPr wrap="square" rtlCol="0">
            <a:spAutoFit/>
          </a:bodyPr>
          <a:lstStyle/>
          <a:p>
            <a:pPr algn="ctr"/>
            <a:r>
              <a:rPr lang="en-US" sz="2400" b="1" i="1" dirty="0">
                <a:solidFill>
                  <a:schemeClr val="accent1">
                    <a:lumMod val="75000"/>
                  </a:schemeClr>
                </a:solidFill>
              </a:rPr>
              <a:t>Ta </a:t>
            </a:r>
            <a:r>
              <a:rPr lang="en-US" sz="2400" b="1" i="1" dirty="0" err="1">
                <a:solidFill>
                  <a:schemeClr val="accent1">
                    <a:lumMod val="75000"/>
                  </a:schemeClr>
                </a:solidFill>
              </a:rPr>
              <a:t>không</a:t>
            </a:r>
            <a:r>
              <a:rPr lang="en-US" sz="2400" b="1" i="1" dirty="0">
                <a:solidFill>
                  <a:schemeClr val="accent1">
                    <a:lumMod val="75000"/>
                  </a:schemeClr>
                </a:solidFill>
              </a:rPr>
              <a:t> </a:t>
            </a:r>
            <a:r>
              <a:rPr lang="en-US" sz="2400" b="1" i="1" dirty="0" err="1">
                <a:solidFill>
                  <a:schemeClr val="accent1">
                    <a:lumMod val="75000"/>
                  </a:schemeClr>
                </a:solidFill>
              </a:rPr>
              <a:t>thể</a:t>
            </a:r>
            <a:r>
              <a:rPr lang="en-US" sz="2400" b="1" i="1" dirty="0">
                <a:solidFill>
                  <a:schemeClr val="accent1">
                    <a:lumMod val="75000"/>
                  </a:schemeClr>
                </a:solidFill>
              </a:rPr>
              <a:t> </a:t>
            </a:r>
            <a:r>
              <a:rPr lang="en-US" sz="2400" b="1" i="1" dirty="0" err="1">
                <a:solidFill>
                  <a:schemeClr val="accent1">
                    <a:lumMod val="75000"/>
                  </a:schemeClr>
                </a:solidFill>
              </a:rPr>
              <a:t>phá</a:t>
            </a:r>
            <a:r>
              <a:rPr lang="en-US" sz="2400" b="1" i="1" dirty="0">
                <a:solidFill>
                  <a:schemeClr val="accent1">
                    <a:lumMod val="75000"/>
                  </a:schemeClr>
                </a:solidFill>
              </a:rPr>
              <a:t> </a:t>
            </a:r>
            <a:r>
              <a:rPr lang="en-US" sz="2400" b="1" i="1" dirty="0" err="1">
                <a:solidFill>
                  <a:schemeClr val="accent1">
                    <a:lumMod val="75000"/>
                  </a:schemeClr>
                </a:solidFill>
              </a:rPr>
              <a:t>bỏ</a:t>
            </a:r>
            <a:r>
              <a:rPr lang="en-US" sz="2400" b="1" i="1" dirty="0">
                <a:solidFill>
                  <a:schemeClr val="accent1">
                    <a:lumMod val="75000"/>
                  </a:schemeClr>
                </a:solidFill>
              </a:rPr>
              <a:t> </a:t>
            </a:r>
            <a:r>
              <a:rPr lang="en-US" sz="2400" b="1" i="1" dirty="0" err="1">
                <a:solidFill>
                  <a:schemeClr val="accent1">
                    <a:lumMod val="75000"/>
                  </a:schemeClr>
                </a:solidFill>
              </a:rPr>
              <a:t>quy</a:t>
            </a:r>
            <a:r>
              <a:rPr lang="en-US" sz="2400" b="1" i="1" dirty="0">
                <a:solidFill>
                  <a:schemeClr val="accent1">
                    <a:lumMod val="75000"/>
                  </a:schemeClr>
                </a:solidFill>
              </a:rPr>
              <a:t> </a:t>
            </a:r>
            <a:r>
              <a:rPr lang="en-US" sz="2400" b="1" i="1" dirty="0" err="1">
                <a:solidFill>
                  <a:schemeClr val="accent1">
                    <a:lumMod val="75000"/>
                  </a:schemeClr>
                </a:solidFill>
              </a:rPr>
              <a:t>tắc</a:t>
            </a:r>
            <a:r>
              <a:rPr lang="en-US" sz="2400" b="1" i="1" dirty="0">
                <a:solidFill>
                  <a:schemeClr val="accent1">
                    <a:lumMod val="75000"/>
                  </a:schemeClr>
                </a:solidFill>
              </a:rPr>
              <a:t>. </a:t>
            </a:r>
            <a:r>
              <a:rPr lang="en-US" sz="2400" b="1" i="1" dirty="0" err="1">
                <a:solidFill>
                  <a:schemeClr val="accent1">
                    <a:lumMod val="75000"/>
                  </a:schemeClr>
                </a:solidFill>
              </a:rPr>
              <a:t>Điều</a:t>
            </a:r>
            <a:r>
              <a:rPr lang="en-US" sz="2400" b="1" i="1" dirty="0">
                <a:solidFill>
                  <a:schemeClr val="accent1">
                    <a:lumMod val="75000"/>
                  </a:schemeClr>
                </a:solidFill>
              </a:rPr>
              <a:t> ta </a:t>
            </a:r>
            <a:r>
              <a:rPr lang="en-US" sz="2400" b="1" i="1" dirty="0" err="1">
                <a:solidFill>
                  <a:schemeClr val="accent1">
                    <a:lumMod val="75000"/>
                  </a:schemeClr>
                </a:solidFill>
              </a:rPr>
              <a:t>có</a:t>
            </a:r>
            <a:r>
              <a:rPr lang="en-US" sz="2400" b="1" i="1" dirty="0">
                <a:solidFill>
                  <a:schemeClr val="accent1">
                    <a:lumMod val="75000"/>
                  </a:schemeClr>
                </a:solidFill>
              </a:rPr>
              <a:t> </a:t>
            </a:r>
            <a:r>
              <a:rPr lang="en-US" sz="2400" b="1" i="1" dirty="0" err="1">
                <a:solidFill>
                  <a:schemeClr val="accent1">
                    <a:lumMod val="75000"/>
                  </a:schemeClr>
                </a:solidFill>
              </a:rPr>
              <a:t>thể</a:t>
            </a:r>
            <a:r>
              <a:rPr lang="en-US" sz="2400" b="1" i="1" dirty="0">
                <a:solidFill>
                  <a:schemeClr val="accent1">
                    <a:lumMod val="75000"/>
                  </a:schemeClr>
                </a:solidFill>
              </a:rPr>
              <a:t> </a:t>
            </a:r>
            <a:r>
              <a:rPr lang="en-US" sz="2400" b="1" i="1" dirty="0" err="1">
                <a:solidFill>
                  <a:schemeClr val="accent1">
                    <a:lumMod val="75000"/>
                  </a:schemeClr>
                </a:solidFill>
              </a:rPr>
              <a:t>làm</a:t>
            </a:r>
            <a:r>
              <a:rPr lang="en-US" sz="2400" b="1" i="1" dirty="0">
                <a:solidFill>
                  <a:schemeClr val="accent1">
                    <a:lumMod val="75000"/>
                  </a:schemeClr>
                </a:solidFill>
              </a:rPr>
              <a:t> </a:t>
            </a:r>
            <a:r>
              <a:rPr lang="en-US" sz="2400" b="1" i="1" dirty="0" err="1">
                <a:solidFill>
                  <a:schemeClr val="accent1">
                    <a:lumMod val="75000"/>
                  </a:schemeClr>
                </a:solidFill>
              </a:rPr>
              <a:t>là</a:t>
            </a:r>
            <a:r>
              <a:rPr lang="en-US" sz="2400" b="1" i="1" dirty="0">
                <a:solidFill>
                  <a:schemeClr val="accent1">
                    <a:lumMod val="75000"/>
                  </a:schemeClr>
                </a:solidFill>
              </a:rPr>
              <a:t> </a:t>
            </a:r>
            <a:r>
              <a:rPr lang="en-US" sz="2400" b="1" i="1" dirty="0" err="1">
                <a:solidFill>
                  <a:schemeClr val="accent1">
                    <a:lumMod val="75000"/>
                  </a:schemeClr>
                </a:solidFill>
              </a:rPr>
              <a:t>phá</a:t>
            </a:r>
            <a:r>
              <a:rPr lang="en-US" sz="2400" b="1" i="1" dirty="0">
                <a:solidFill>
                  <a:schemeClr val="accent1">
                    <a:lumMod val="75000"/>
                  </a:schemeClr>
                </a:solidFill>
              </a:rPr>
              <a:t> </a:t>
            </a:r>
            <a:r>
              <a:rPr lang="en-US" sz="2400" b="1" i="1" dirty="0" err="1">
                <a:solidFill>
                  <a:schemeClr val="accent1">
                    <a:lumMod val="75000"/>
                  </a:schemeClr>
                </a:solidFill>
              </a:rPr>
              <a:t>bỏ</a:t>
            </a:r>
            <a:r>
              <a:rPr lang="en-US" sz="2400" b="1" i="1" dirty="0">
                <a:solidFill>
                  <a:schemeClr val="accent1">
                    <a:lumMod val="75000"/>
                  </a:schemeClr>
                </a:solidFill>
              </a:rPr>
              <a:t> </a:t>
            </a:r>
            <a:r>
              <a:rPr lang="en-US" sz="2400" b="1" i="1" dirty="0" err="1">
                <a:solidFill>
                  <a:schemeClr val="accent1">
                    <a:lumMod val="75000"/>
                  </a:schemeClr>
                </a:solidFill>
              </a:rPr>
              <a:t>giới</a:t>
            </a:r>
            <a:r>
              <a:rPr lang="en-US" sz="2400" b="1" i="1" dirty="0">
                <a:solidFill>
                  <a:schemeClr val="accent1">
                    <a:lumMod val="75000"/>
                  </a:schemeClr>
                </a:solidFill>
              </a:rPr>
              <a:t> </a:t>
            </a:r>
            <a:r>
              <a:rPr lang="en-US" sz="2400" b="1" i="1" dirty="0" err="1">
                <a:solidFill>
                  <a:schemeClr val="accent1">
                    <a:lumMod val="75000"/>
                  </a:schemeClr>
                </a:solidFill>
              </a:rPr>
              <a:t>hạn</a:t>
            </a:r>
            <a:r>
              <a:rPr lang="en-US" sz="2400" b="1" i="1" dirty="0">
                <a:solidFill>
                  <a:schemeClr val="accent1">
                    <a:lumMod val="75000"/>
                  </a:schemeClr>
                </a:solidFill>
              </a:rPr>
              <a:t> </a:t>
            </a:r>
            <a:r>
              <a:rPr lang="en-US" sz="2400" b="1" i="1" dirty="0" err="1">
                <a:solidFill>
                  <a:schemeClr val="accent1">
                    <a:lumMod val="75000"/>
                  </a:schemeClr>
                </a:solidFill>
              </a:rPr>
              <a:t>của</a:t>
            </a:r>
            <a:r>
              <a:rPr lang="en-US" sz="2400" b="1" i="1" dirty="0">
                <a:solidFill>
                  <a:schemeClr val="accent1">
                    <a:lumMod val="75000"/>
                  </a:schemeClr>
                </a:solidFill>
              </a:rPr>
              <a:t> </a:t>
            </a:r>
            <a:r>
              <a:rPr lang="en-US" sz="2400" b="1" i="1" dirty="0" err="1">
                <a:solidFill>
                  <a:schemeClr val="accent1">
                    <a:lumMod val="75000"/>
                  </a:schemeClr>
                </a:solidFill>
              </a:rPr>
              <a:t>mình</a:t>
            </a:r>
            <a:r>
              <a:rPr lang="en-US" sz="2400" b="1" i="1" dirty="0">
                <a:solidFill>
                  <a:schemeClr val="accent1">
                    <a:lumMod val="75000"/>
                  </a:schemeClr>
                </a:solidFill>
              </a:rPr>
              <a:t> </a:t>
            </a:r>
            <a:r>
              <a:rPr lang="en-US" sz="2400" b="1" i="1" dirty="0" err="1">
                <a:solidFill>
                  <a:schemeClr val="accent1">
                    <a:lumMod val="75000"/>
                  </a:schemeClr>
                </a:solidFill>
              </a:rPr>
              <a:t>trước</a:t>
            </a:r>
            <a:r>
              <a:rPr lang="en-US" sz="2400" b="1" i="1" dirty="0">
                <a:solidFill>
                  <a:schemeClr val="accent1">
                    <a:lumMod val="75000"/>
                  </a:schemeClr>
                </a:solidFill>
              </a:rPr>
              <a:t> </a:t>
            </a:r>
            <a:r>
              <a:rPr lang="en-US" sz="2400" b="1" i="1" dirty="0" err="1">
                <a:solidFill>
                  <a:schemeClr val="accent1">
                    <a:lumMod val="75000"/>
                  </a:schemeClr>
                </a:solidFill>
              </a:rPr>
              <a:t>các</a:t>
            </a:r>
            <a:r>
              <a:rPr lang="en-US" sz="2400" b="1" i="1" dirty="0">
                <a:solidFill>
                  <a:schemeClr val="accent1">
                    <a:lumMod val="75000"/>
                  </a:schemeClr>
                </a:solidFill>
              </a:rPr>
              <a:t> </a:t>
            </a:r>
            <a:r>
              <a:rPr lang="en-US" sz="2400" b="1" i="1" dirty="0" err="1">
                <a:solidFill>
                  <a:schemeClr val="accent1">
                    <a:lumMod val="75000"/>
                  </a:schemeClr>
                </a:solidFill>
              </a:rPr>
              <a:t>quy</a:t>
            </a:r>
            <a:r>
              <a:rPr lang="en-US" sz="2400" b="1" i="1" dirty="0">
                <a:solidFill>
                  <a:schemeClr val="accent1">
                    <a:lumMod val="75000"/>
                  </a:schemeClr>
                </a:solidFill>
              </a:rPr>
              <a:t> </a:t>
            </a:r>
            <a:r>
              <a:rPr lang="en-US" sz="2400" b="1" i="1" dirty="0" err="1">
                <a:solidFill>
                  <a:schemeClr val="accent1">
                    <a:lumMod val="75000"/>
                  </a:schemeClr>
                </a:solidFill>
              </a:rPr>
              <a:t>tắc</a:t>
            </a:r>
            <a:endParaRPr lang="en-US" sz="2400" b="1" i="1" dirty="0">
              <a:solidFill>
                <a:schemeClr val="accent1">
                  <a:lumMod val="75000"/>
                </a:schemeClr>
              </a:solidFill>
            </a:endParaRPr>
          </a:p>
          <a:p>
            <a:pPr algn="just"/>
            <a:r>
              <a:rPr lang="en-US" sz="2000" i="1" dirty="0">
                <a:solidFill>
                  <a:schemeClr val="accent1">
                    <a:lumMod val="75000"/>
                  </a:schemeClr>
                </a:solidFill>
              </a:rPr>
              <a:t>                                 </a:t>
            </a:r>
            <a:r>
              <a:rPr lang="en-US" sz="2000" i="1" dirty="0" err="1">
                <a:solidFill>
                  <a:schemeClr val="accent1">
                    <a:lumMod val="75000"/>
                  </a:schemeClr>
                </a:solidFill>
              </a:rPr>
              <a:t>Đạo</a:t>
            </a:r>
            <a:r>
              <a:rPr lang="en-US" sz="2000" i="1" dirty="0">
                <a:solidFill>
                  <a:schemeClr val="accent1">
                    <a:lumMod val="75000"/>
                  </a:schemeClr>
                </a:solidFill>
              </a:rPr>
              <a:t> </a:t>
            </a:r>
            <a:r>
              <a:rPr lang="en-US" sz="2000" i="1" dirty="0" err="1">
                <a:solidFill>
                  <a:schemeClr val="accent1">
                    <a:lumMod val="75000"/>
                  </a:schemeClr>
                </a:solidFill>
              </a:rPr>
              <a:t>diễn</a:t>
            </a:r>
            <a:r>
              <a:rPr lang="en-US" sz="2000" i="1" dirty="0">
                <a:solidFill>
                  <a:schemeClr val="accent1">
                    <a:lumMod val="75000"/>
                  </a:schemeClr>
                </a:solidFill>
              </a:rPr>
              <a:t> Cecil B. </a:t>
            </a:r>
            <a:r>
              <a:rPr lang="en-US" sz="2000" i="1" dirty="0" err="1">
                <a:solidFill>
                  <a:schemeClr val="accent1">
                    <a:lumMod val="75000"/>
                  </a:schemeClr>
                </a:solidFill>
              </a:rPr>
              <a:t>Demille</a:t>
            </a:r>
            <a:endParaRPr lang="en-US" sz="2000" i="1" dirty="0">
              <a:solidFill>
                <a:schemeClr val="accent1">
                  <a:lumMod val="75000"/>
                </a:schemeClr>
              </a:solidFill>
            </a:endParaRPr>
          </a:p>
        </p:txBody>
      </p:sp>
    </p:spTree>
    <p:extLst>
      <p:ext uri="{BB962C8B-B14F-4D97-AF65-F5344CB8AC3E}">
        <p14:creationId xmlns:p14="http://schemas.microsoft.com/office/powerpoint/2010/main" val="1886164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5730A3-EEE2-477B-85AB-00E504261D96}"/>
              </a:ext>
            </a:extLst>
          </p:cNvPr>
          <p:cNvSpPr>
            <a:spLocks noGrp="1"/>
          </p:cNvSpPr>
          <p:nvPr>
            <p:ph idx="1"/>
          </p:nvPr>
        </p:nvSpPr>
        <p:spPr>
          <a:xfrm>
            <a:off x="753358" y="329938"/>
            <a:ext cx="10492819" cy="3459637"/>
          </a:xfrm>
        </p:spPr>
        <p:txBody>
          <a:bodyPr/>
          <a:lstStyle/>
          <a:p>
            <a:pPr marL="0" indent="0" algn="ctr">
              <a:buNone/>
            </a:pPr>
            <a:endParaRPr lang="en-US" dirty="0"/>
          </a:p>
          <a:p>
            <a:pPr marL="0" indent="0" algn="ctr">
              <a:buNone/>
            </a:pPr>
            <a:r>
              <a:rPr lang="en-US" sz="7200" b="1" dirty="0">
                <a:solidFill>
                  <a:schemeClr val="accent1"/>
                </a:solidFill>
                <a:latin typeface="Times New Roman" panose="02020603050405020304" pitchFamily="18" charset="0"/>
                <a:cs typeface="Times New Roman" panose="02020603050405020304" pitchFamily="18" charset="0"/>
              </a:rPr>
              <a:t>THÁI ĐỘ ĐỐI VỚI NGHỀ NGHIỆP</a:t>
            </a:r>
          </a:p>
          <a:p>
            <a:pPr marL="0" indent="0" algn="ctr">
              <a:buNone/>
            </a:pPr>
            <a:r>
              <a:rPr lang="en-US" sz="4400" b="1" dirty="0">
                <a:solidFill>
                  <a:srgbClr val="FF0000"/>
                </a:solidFill>
                <a:latin typeface="Times New Roman" panose="02020603050405020304" pitchFamily="18" charset="0"/>
                <a:cs typeface="Times New Roman" panose="02020603050405020304" pitchFamily="18" charset="0"/>
              </a:rPr>
              <a:t>X</a:t>
            </a:r>
            <a:r>
              <a:rPr lang="vi-VN" sz="4400" b="1" dirty="0">
                <a:solidFill>
                  <a:srgbClr val="FF0000"/>
                </a:solidFill>
                <a:latin typeface="Times New Roman" panose="02020603050405020304" pitchFamily="18" charset="0"/>
                <a:cs typeface="Times New Roman" panose="02020603050405020304" pitchFamily="18" charset="0"/>
              </a:rPr>
              <a:t>Ư</a:t>
            </a:r>
            <a:r>
              <a:rPr lang="en-US" sz="4400" b="1" dirty="0">
                <a:solidFill>
                  <a:srgbClr val="FF0000"/>
                </a:solidFill>
                <a:latin typeface="Times New Roman" panose="02020603050405020304" pitchFamily="18" charset="0"/>
                <a:cs typeface="Times New Roman" panose="02020603050405020304" pitchFamily="18" charset="0"/>
              </a:rPr>
              <a:t>A VÀ NAY</a:t>
            </a:r>
          </a:p>
        </p:txBody>
      </p:sp>
      <p:sp>
        <p:nvSpPr>
          <p:cNvPr id="2" name="Rectangle 1">
            <a:extLst>
              <a:ext uri="{FF2B5EF4-FFF2-40B4-BE49-F238E27FC236}">
                <a16:creationId xmlns:a16="http://schemas.microsoft.com/office/drawing/2014/main" id="{E25D8775-2158-48A6-87F8-5061DC753103}"/>
              </a:ext>
            </a:extLst>
          </p:cNvPr>
          <p:cNvSpPr/>
          <p:nvPr/>
        </p:nvSpPr>
        <p:spPr>
          <a:xfrm>
            <a:off x="1043232" y="4462241"/>
            <a:ext cx="10689996" cy="1037015"/>
          </a:xfrm>
          <a:prstGeom prst="rect">
            <a:avLst/>
          </a:prstGeom>
          <a:solidFill>
            <a:schemeClr val="accent6">
              <a:lumMod val="20000"/>
              <a:lumOff val="80000"/>
            </a:schemeClr>
          </a:solidFill>
          <a:ln>
            <a:solidFill>
              <a:schemeClr val="accent1"/>
            </a:solidFill>
          </a:ln>
        </p:spPr>
        <p:txBody>
          <a:bodyPr wrap="square">
            <a:spAutoFit/>
          </a:bodyPr>
          <a:lstStyle/>
          <a:p>
            <a:pPr lvl="0" algn="ctr">
              <a:lnSpc>
                <a:spcPct val="135000"/>
              </a:lnSpc>
              <a:buSzPts val="1000"/>
              <a:tabLst>
                <a:tab pos="457200" algn="l"/>
              </a:tabLst>
            </a:pP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xưa</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coi</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ổn</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trách</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nhiệm</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accent1"/>
              </a:solidFill>
              <a:effectLst/>
              <a:latin typeface="Times New Roman" panose="02020603050405020304" pitchFamily="18" charset="0"/>
              <a:ea typeface="Calibri" panose="020F0502020204030204" pitchFamily="34" charset="0"/>
              <a:cs typeface="Arial" panose="020B0604020202020204" pitchFamily="34" charset="0"/>
            </a:endParaRPr>
          </a:p>
          <a:p>
            <a:pPr lvl="0" algn="ctr">
              <a:lnSpc>
                <a:spcPct val="135000"/>
              </a:lnSpc>
              <a:buSzPts val="1000"/>
              <a:tabLst>
                <a:tab pos="457200" algn="l"/>
              </a:tabLst>
            </a:pP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trẻ</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nay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đề</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cao</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linh</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hoạt</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hỏi</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liên</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tục</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do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cá</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2400" b="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accent1"/>
              </a:solidFill>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46419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41113D5-9DF9-42E5-84B3-F4AFF5CF2299}"/>
              </a:ext>
            </a:extLst>
          </p:cNvPr>
          <p:cNvGraphicFramePr>
            <a:graphicFrameLocks noGrp="1"/>
          </p:cNvGraphicFramePr>
          <p:nvPr>
            <p:ph idx="1"/>
            <p:extLst>
              <p:ext uri="{D42A27DB-BD31-4B8C-83A1-F6EECF244321}">
                <p14:modId xmlns:p14="http://schemas.microsoft.com/office/powerpoint/2010/main" val="2459449519"/>
              </p:ext>
            </p:extLst>
          </p:nvPr>
        </p:nvGraphicFramePr>
        <p:xfrm>
          <a:off x="194820" y="0"/>
          <a:ext cx="11997179" cy="6730738"/>
        </p:xfrm>
        <a:graphic>
          <a:graphicData uri="http://schemas.openxmlformats.org/drawingml/2006/table">
            <a:tbl>
              <a:tblPr firstRow="1" firstCol="1" bandRow="1">
                <a:tableStyleId>{5C22544A-7EE6-4342-B048-85BDC9FD1C3A}</a:tableStyleId>
              </a:tblPr>
              <a:tblGrid>
                <a:gridCol w="4473022">
                  <a:extLst>
                    <a:ext uri="{9D8B030D-6E8A-4147-A177-3AD203B41FA5}">
                      <a16:colId xmlns:a16="http://schemas.microsoft.com/office/drawing/2014/main" val="2076668288"/>
                    </a:ext>
                  </a:extLst>
                </a:gridCol>
                <a:gridCol w="3860819">
                  <a:extLst>
                    <a:ext uri="{9D8B030D-6E8A-4147-A177-3AD203B41FA5}">
                      <a16:colId xmlns:a16="http://schemas.microsoft.com/office/drawing/2014/main" val="3234547846"/>
                    </a:ext>
                  </a:extLst>
                </a:gridCol>
                <a:gridCol w="3663338">
                  <a:extLst>
                    <a:ext uri="{9D8B030D-6E8A-4147-A177-3AD203B41FA5}">
                      <a16:colId xmlns:a16="http://schemas.microsoft.com/office/drawing/2014/main" val="3843912260"/>
                    </a:ext>
                  </a:extLst>
                </a:gridCol>
              </a:tblGrid>
              <a:tr h="487884">
                <a:tc>
                  <a:txBody>
                    <a:bodyPr/>
                    <a:lstStyle/>
                    <a:p>
                      <a:pPr algn="ctr">
                        <a:lnSpc>
                          <a:spcPct val="135000"/>
                        </a:lnSpc>
                        <a:spcAft>
                          <a:spcPts val="0"/>
                        </a:spcAft>
                      </a:pPr>
                      <a:r>
                        <a:rPr lang="en-US" sz="1600" dirty="0" err="1">
                          <a:effectLst/>
                          <a:latin typeface="Times New Roman" panose="02020603050405020304" pitchFamily="18" charset="0"/>
                          <a:cs typeface="Times New Roman" panose="02020603050405020304" pitchFamily="18" charset="0"/>
                        </a:rPr>
                        <a:t>Tiêu</a:t>
                      </a:r>
                      <a:r>
                        <a:rPr lang="en-US" sz="1600" dirty="0">
                          <a:effectLst/>
                          <a:latin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cs typeface="Times New Roman" panose="02020603050405020304" pitchFamily="18" charset="0"/>
                        </a:rPr>
                        <a:t>chí</a:t>
                      </a:r>
                      <a:endParaRPr lang="en-US" sz="16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35000"/>
                        </a:lnSpc>
                        <a:spcAft>
                          <a:spcPts val="0"/>
                        </a:spcAft>
                      </a:pPr>
                      <a:r>
                        <a:rPr lang="en-US" sz="1600" dirty="0" err="1">
                          <a:effectLst/>
                          <a:latin typeface="Times New Roman" panose="02020603050405020304" pitchFamily="18" charset="0"/>
                          <a:cs typeface="Times New Roman" panose="02020603050405020304" pitchFamily="18" charset="0"/>
                        </a:rPr>
                        <a:t>Ngày</a:t>
                      </a:r>
                      <a:r>
                        <a:rPr lang="en-US" sz="1600" dirty="0">
                          <a:effectLst/>
                          <a:latin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cs typeface="Times New Roman" panose="02020603050405020304" pitchFamily="18" charset="0"/>
                        </a:rPr>
                        <a:t>xưa</a:t>
                      </a:r>
                      <a:r>
                        <a:rPr lang="en-US" sz="1600" dirty="0">
                          <a:effectLst/>
                          <a:latin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cs typeface="Times New Roman" panose="02020603050405020304" pitchFamily="18" charset="0"/>
                        </a:rPr>
                        <a:t>thế</a:t>
                      </a:r>
                      <a:r>
                        <a:rPr lang="en-US" sz="1600" dirty="0">
                          <a:effectLst/>
                          <a:latin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cs typeface="Times New Roman" panose="02020603050405020304" pitchFamily="18" charset="0"/>
                        </a:rPr>
                        <a:t>hệ</a:t>
                      </a:r>
                      <a:r>
                        <a:rPr lang="en-US" sz="1600" dirty="0">
                          <a:effectLst/>
                          <a:latin typeface="Times New Roman" panose="02020603050405020304" pitchFamily="18" charset="0"/>
                          <a:cs typeface="Times New Roman" panose="02020603050405020304" pitchFamily="18" charset="0"/>
                        </a:rPr>
                        <a:t> 6x–8x)</a:t>
                      </a:r>
                      <a:endParaRPr lang="en-US" sz="16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35000"/>
                        </a:lnSpc>
                        <a:spcAft>
                          <a:spcPts val="0"/>
                        </a:spcAft>
                      </a:pPr>
                      <a:r>
                        <a:rPr lang="en-US" sz="1600" dirty="0" err="1">
                          <a:effectLst/>
                          <a:latin typeface="Times New Roman" panose="02020603050405020304" pitchFamily="18" charset="0"/>
                          <a:cs typeface="Times New Roman" panose="02020603050405020304" pitchFamily="18" charset="0"/>
                        </a:rPr>
                        <a:t>Ngày</a:t>
                      </a:r>
                      <a:r>
                        <a:rPr lang="en-US" sz="1600" dirty="0">
                          <a:effectLst/>
                          <a:latin typeface="Times New Roman" panose="02020603050405020304" pitchFamily="18" charset="0"/>
                          <a:cs typeface="Times New Roman" panose="02020603050405020304" pitchFamily="18" charset="0"/>
                        </a:rPr>
                        <a:t> nay (</a:t>
                      </a:r>
                      <a:r>
                        <a:rPr lang="en-US" sz="1600" dirty="0" err="1">
                          <a:effectLst/>
                          <a:latin typeface="Times New Roman" panose="02020603050405020304" pitchFamily="18" charset="0"/>
                          <a:cs typeface="Times New Roman" panose="02020603050405020304" pitchFamily="18" charset="0"/>
                        </a:rPr>
                        <a:t>thế</a:t>
                      </a:r>
                      <a:r>
                        <a:rPr lang="en-US" sz="1600" dirty="0">
                          <a:effectLst/>
                          <a:latin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cs typeface="Times New Roman" panose="02020603050405020304" pitchFamily="18" charset="0"/>
                        </a:rPr>
                        <a:t>hệ</a:t>
                      </a:r>
                      <a:r>
                        <a:rPr lang="en-US" sz="1600" dirty="0">
                          <a:effectLst/>
                          <a:latin typeface="Times New Roman" panose="02020603050405020304" pitchFamily="18" charset="0"/>
                          <a:cs typeface="Times New Roman" panose="02020603050405020304" pitchFamily="18" charset="0"/>
                        </a:rPr>
                        <a:t> 9x–Gen Z)</a:t>
                      </a:r>
                      <a:endParaRPr lang="en-US" sz="16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27798922"/>
                  </a:ext>
                </a:extLst>
              </a:tr>
              <a:tr h="982509">
                <a:tc>
                  <a:txBody>
                    <a:bodyPr/>
                    <a:lstStyle/>
                    <a:p>
                      <a:pPr algn="l">
                        <a:lnSpc>
                          <a:spcPct val="135000"/>
                        </a:lnSpc>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Ổn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định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công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việc</a:t>
                      </a:r>
                      <a:endPar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dirty="0" err="1">
                          <a:effectLst/>
                          <a:latin typeface="Times New Roman" panose="02020603050405020304" pitchFamily="18" charset="0"/>
                          <a:cs typeface="Times New Roman" panose="02020603050405020304" pitchFamily="18" charset="0"/>
                        </a:rPr>
                        <a:t>Coi</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trọng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làm</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lâu</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dài</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làm</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cả</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đời</a:t>
                      </a:r>
                      <a:r>
                        <a:rPr lang="en-US" sz="1800" dirty="0">
                          <a:effectLst/>
                          <a:latin typeface="Times New Roman" panose="02020603050405020304" pitchFamily="18" charset="0"/>
                          <a:cs typeface="Times New Roman" panose="02020603050405020304" pitchFamily="18" charset="0"/>
                        </a:rPr>
                        <a:t> ở </a:t>
                      </a:r>
                      <a:r>
                        <a:rPr lang="en-US" sz="1800" dirty="0" err="1">
                          <a:effectLst/>
                          <a:latin typeface="Times New Roman" panose="02020603050405020304" pitchFamily="18" charset="0"/>
                          <a:cs typeface="Times New Roman" panose="02020603050405020304" pitchFamily="18" charset="0"/>
                        </a:rPr>
                        <a:t>một</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chỗ</a:t>
                      </a:r>
                      <a:endParaRPr lang="en-US" sz="2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a:effectLst/>
                          <a:latin typeface="Times New Roman" panose="02020603050405020304" pitchFamily="18" charset="0"/>
                          <a:cs typeface="Times New Roman" panose="02020603050405020304" pitchFamily="18" charset="0"/>
                        </a:rPr>
                        <a:t>Ưu tiên linh hoạt, trải nghiệm nhiều, sẵn sàng nghỉ nếu không phù hợp</a:t>
                      </a:r>
                      <a:endParaRPr lang="en-US" sz="200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16550689"/>
                  </a:ext>
                </a:extLst>
              </a:tr>
              <a:tr h="982509">
                <a:tc>
                  <a:txBody>
                    <a:bodyPr/>
                    <a:lstStyle/>
                    <a:p>
                      <a:pPr algn="l">
                        <a:lnSpc>
                          <a:spcPct val="135000"/>
                        </a:lnSpc>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Mục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tiêu</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công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việc</a:t>
                      </a:r>
                      <a:endPar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dirty="0" err="1">
                          <a:effectLst/>
                          <a:latin typeface="Times New Roman" panose="02020603050405020304" pitchFamily="18" charset="0"/>
                          <a:cs typeface="Times New Roman" panose="02020603050405020304" pitchFamily="18" charset="0"/>
                        </a:rPr>
                        <a:t>Làm</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vì</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thu</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nhập</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ổn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định</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trách</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nhiệm</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với</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gia</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đình</a:t>
                      </a:r>
                      <a:endParaRPr lang="en-US" sz="2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dirty="0" err="1">
                          <a:effectLst/>
                          <a:latin typeface="Times New Roman" panose="02020603050405020304" pitchFamily="18" charset="0"/>
                          <a:cs typeface="Times New Roman" panose="02020603050405020304" pitchFamily="18" charset="0"/>
                        </a:rPr>
                        <a:t>Làm</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vì</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đam</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mê</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phát</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triển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bản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thân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cân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bằng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cuộc</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sống</a:t>
                      </a:r>
                      <a:endParaRPr lang="en-US" sz="2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0145699"/>
                  </a:ext>
                </a:extLst>
              </a:tr>
              <a:tr h="1069459">
                <a:tc>
                  <a:txBody>
                    <a:bodyPr/>
                    <a:lstStyle/>
                    <a:p>
                      <a:pPr algn="l">
                        <a:lnSpc>
                          <a:spcPct val="135000"/>
                        </a:lnSpc>
                        <a:spcAft>
                          <a:spcPts val="0"/>
                        </a:spcAft>
                      </a:pPr>
                      <a:r>
                        <a:rPr lang="en-US" sz="2400" dirty="0">
                          <a:effectLst/>
                          <a:latin typeface="Times New Roman" panose="02020603050405020304" pitchFamily="18" charset="0"/>
                          <a:cs typeface="Times New Roman" panose="02020603050405020304" pitchFamily="18" charset="0"/>
                        </a:rPr>
                        <a:t>* Quan </a:t>
                      </a:r>
                      <a:r>
                        <a:rPr lang="en-US" sz="2400" dirty="0" err="1">
                          <a:effectLst/>
                          <a:latin typeface="Times New Roman" panose="02020603050405020304" pitchFamily="18" charset="0"/>
                          <a:cs typeface="Times New Roman" panose="02020603050405020304" pitchFamily="18" charset="0"/>
                        </a:rPr>
                        <a:t>hệ</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với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sếp</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và</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đồng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nghiệp</a:t>
                      </a:r>
                      <a:endPar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dirty="0" err="1">
                          <a:effectLst/>
                          <a:latin typeface="Times New Roman" panose="02020603050405020304" pitchFamily="18" charset="0"/>
                          <a:cs typeface="Times New Roman" panose="02020603050405020304" pitchFamily="18" charset="0"/>
                        </a:rPr>
                        <a:t>Kính</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trên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nhường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dưới</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tôn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trọng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cấp</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trên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tuyệt</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đối</a:t>
                      </a:r>
                      <a:endParaRPr lang="en-US" sz="2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dirty="0" err="1">
                          <a:effectLst/>
                          <a:latin typeface="Times New Roman" panose="02020603050405020304" pitchFamily="18" charset="0"/>
                          <a:cs typeface="Times New Roman" panose="02020603050405020304" pitchFamily="18" charset="0"/>
                        </a:rPr>
                        <a:t>Mong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muốn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sự</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công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bằng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dân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chủ</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được</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lắng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nghe</a:t>
                      </a:r>
                      <a:endParaRPr lang="en-US" sz="2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4435193"/>
                  </a:ext>
                </a:extLst>
              </a:tr>
              <a:tr h="1069459">
                <a:tc>
                  <a:txBody>
                    <a:bodyPr/>
                    <a:lstStyle/>
                    <a:p>
                      <a:pPr algn="l">
                        <a:lnSpc>
                          <a:spcPct val="135000"/>
                        </a:lnSpc>
                        <a:spcAft>
                          <a:spcPts val="0"/>
                        </a:spcAft>
                      </a:pPr>
                      <a:r>
                        <a:rPr lang="en-US" sz="2400" dirty="0">
                          <a:effectLst/>
                          <a:latin typeface="Times New Roman" panose="02020603050405020304" pitchFamily="18" charset="0"/>
                          <a:cs typeface="Times New Roman" panose="02020603050405020304" pitchFamily="18" charset="0"/>
                        </a:rPr>
                        <a:t>*</a:t>
                      </a:r>
                      <a:r>
                        <a:rPr lang="en-US" sz="2400" dirty="0" err="1">
                          <a:effectLst/>
                          <a:latin typeface="Times New Roman" panose="02020603050405020304" pitchFamily="18" charset="0"/>
                          <a:cs typeface="Times New Roman" panose="02020603050405020304" pitchFamily="18" charset="0"/>
                        </a:rPr>
                        <a:t>Cách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học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hỏi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nâng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cấp</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bản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thân</a:t>
                      </a:r>
                      <a:endPar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dirty="0" err="1">
                          <a:effectLst/>
                          <a:latin typeface="Times New Roman" panose="02020603050405020304" pitchFamily="18" charset="0"/>
                          <a:cs typeface="Times New Roman" panose="02020603050405020304" pitchFamily="18" charset="0"/>
                        </a:rPr>
                        <a:t>Phụ</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thuộc</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vào</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đào</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tạo</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từ</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công</a:t>
                      </a:r>
                      <a:r>
                        <a:rPr lang="en-US" sz="1800" dirty="0">
                          <a:effectLst/>
                          <a:latin typeface="Times New Roman" panose="02020603050405020304" pitchFamily="18" charset="0"/>
                          <a:cs typeface="Times New Roman" panose="02020603050405020304" pitchFamily="18" charset="0"/>
                        </a:rPr>
                        <a:t> ty, </a:t>
                      </a:r>
                      <a:r>
                        <a:rPr lang="en-US" sz="1800" dirty="0" err="1">
                          <a:effectLst/>
                          <a:latin typeface="Times New Roman" panose="02020603050405020304" pitchFamily="18" charset="0"/>
                          <a:cs typeface="Times New Roman" panose="02020603050405020304" pitchFamily="18" charset="0"/>
                        </a:rPr>
                        <a:t>sách</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vở</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truyền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thống</a:t>
                      </a:r>
                      <a:endParaRPr lang="en-US" sz="2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dirty="0" err="1">
                          <a:effectLst/>
                          <a:latin typeface="Times New Roman" panose="02020603050405020304" pitchFamily="18" charset="0"/>
                          <a:cs typeface="Times New Roman" panose="02020603050405020304" pitchFamily="18" charset="0"/>
                        </a:rPr>
                        <a:t>Chủ</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động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học</a:t>
                      </a:r>
                      <a:r>
                        <a:rPr lang="en-US" sz="1800" dirty="0">
                          <a:effectLst/>
                          <a:latin typeface="Times New Roman" panose="02020603050405020304" pitchFamily="18" charset="0"/>
                          <a:cs typeface="Times New Roman" panose="02020603050405020304" pitchFamily="18" charset="0"/>
                        </a:rPr>
                        <a:t> online, </a:t>
                      </a:r>
                      <a:r>
                        <a:rPr lang="en-US" sz="1800" dirty="0" err="1">
                          <a:effectLst/>
                          <a:latin typeface="Times New Roman" panose="02020603050405020304" pitchFamily="18" charset="0"/>
                          <a:cs typeface="Times New Roman" panose="02020603050405020304" pitchFamily="18" charset="0"/>
                        </a:rPr>
                        <a:t>dùng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công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nghệ</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học</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suốt</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đời</a:t>
                      </a:r>
                      <a:endParaRPr lang="en-US" sz="2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2380206"/>
                  </a:ext>
                </a:extLst>
              </a:tr>
              <a:tr h="1069459">
                <a:tc>
                  <a:txBody>
                    <a:bodyPr/>
                    <a:lstStyle/>
                    <a:p>
                      <a:pPr algn="l">
                        <a:lnSpc>
                          <a:spcPct val="135000"/>
                        </a:lnSpc>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Ảnh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hưởng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của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công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nghệ</a:t>
                      </a:r>
                      <a:endPar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a:effectLst/>
                          <a:latin typeface="Times New Roman" panose="02020603050405020304" pitchFamily="18" charset="0"/>
                          <a:cs typeface="Times New Roman" panose="02020603050405020304" pitchFamily="18" charset="0"/>
                        </a:rPr>
                        <a:t>Công nghệ ít ảnh hưởng – công việc thiên về sức lao động</a:t>
                      </a:r>
                      <a:endParaRPr lang="en-US" sz="200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dirty="0" err="1">
                          <a:effectLst/>
                          <a:latin typeface="Times New Roman" panose="02020603050405020304" pitchFamily="18" charset="0"/>
                          <a:cs typeface="Times New Roman" panose="02020603050405020304" pitchFamily="18" charset="0"/>
                        </a:rPr>
                        <a:t>Công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nghệ</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là</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trung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tâm</a:t>
                      </a:r>
                      <a:r>
                        <a:rPr lang="en-US" sz="1800" dirty="0">
                          <a:effectLst/>
                          <a:latin typeface="Times New Roman" panose="02020603050405020304" pitchFamily="18" charset="0"/>
                          <a:cs typeface="Times New Roman" panose="02020603050405020304" pitchFamily="18" charset="0"/>
                        </a:rPr>
                        <a:t> – </a:t>
                      </a:r>
                      <a:r>
                        <a:rPr lang="en-US" sz="1800" dirty="0" err="1">
                          <a:effectLst/>
                          <a:latin typeface="Times New Roman" panose="02020603050405020304" pitchFamily="18" charset="0"/>
                          <a:cs typeface="Times New Roman" panose="02020603050405020304" pitchFamily="18" charset="0"/>
                        </a:rPr>
                        <a:t>thích</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làm</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việc</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từ</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xa</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dùng</a:t>
                      </a:r>
                      <a:r>
                        <a:rPr lang="en-US" sz="1800" dirty="0">
                          <a:effectLst/>
                          <a:latin typeface="Times New Roman" panose="02020603050405020304" pitchFamily="18" charset="0"/>
                          <a:cs typeface="Times New Roman" panose="02020603050405020304" pitchFamily="18" charset="0"/>
                        </a:rPr>
                        <a:t> AI </a:t>
                      </a:r>
                      <a:r>
                        <a:rPr lang="en-US" sz="1800" dirty="0" err="1">
                          <a:effectLst/>
                          <a:latin typeface="Times New Roman" panose="02020603050405020304" pitchFamily="18" charset="0"/>
                          <a:cs typeface="Times New Roman" panose="02020603050405020304" pitchFamily="18" charset="0"/>
                        </a:rPr>
                        <a:t>hỗ</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trợ</a:t>
                      </a:r>
                      <a:endParaRPr lang="en-US" sz="2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77476839"/>
                  </a:ext>
                </a:extLst>
              </a:tr>
              <a:tr h="1069459">
                <a:tc>
                  <a:txBody>
                    <a:bodyPr/>
                    <a:lstStyle/>
                    <a:p>
                      <a:pPr algn="l">
                        <a:lnSpc>
                          <a:spcPct val="135000"/>
                        </a:lnSpc>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Định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nghĩa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thành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công</a:t>
                      </a:r>
                      <a:r>
                        <a:rPr lang="en-US" sz="2400" dirty="0">
                          <a:effectLst/>
                          <a:latin typeface="Times New Roman" panose="02020603050405020304" pitchFamily="18" charset="0"/>
                          <a:cs typeface="Times New Roman" panose="02020603050405020304" pitchFamily="18" charset="0"/>
                        </a:rPr>
                        <a:t>”</a:t>
                      </a:r>
                      <a:endPar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a:effectLst/>
                          <a:latin typeface="Times New Roman" panose="02020603050405020304" pitchFamily="18" charset="0"/>
                          <a:cs typeface="Times New Roman" panose="02020603050405020304" pitchFamily="18" charset="0"/>
                        </a:rPr>
                        <a:t>Lên chức, có nhà, có xe, địa vị trong xã hội</a:t>
                      </a:r>
                      <a:endParaRPr lang="en-US" sz="200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gn="l">
                        <a:lnSpc>
                          <a:spcPct val="135000"/>
                        </a:lnSpc>
                        <a:spcAft>
                          <a:spcPts val="0"/>
                        </a:spcAft>
                      </a:pPr>
                      <a:r>
                        <a:rPr lang="en-US" sz="1800" dirty="0" err="1">
                          <a:effectLst/>
                          <a:latin typeface="Times New Roman" panose="02020603050405020304" pitchFamily="18" charset="0"/>
                          <a:cs typeface="Times New Roman" panose="02020603050405020304" pitchFamily="18" charset="0"/>
                        </a:rPr>
                        <a:t>Được</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tự</a:t>
                      </a:r>
                      <a:r>
                        <a:rPr lang="en-US" sz="1800" dirty="0">
                          <a:effectLst/>
                          <a:latin typeface="Times New Roman" panose="02020603050405020304" pitchFamily="18" charset="0"/>
                          <a:cs typeface="Times New Roman" panose="02020603050405020304" pitchFamily="18" charset="0"/>
                        </a:rPr>
                        <a:t> do </a:t>
                      </a:r>
                      <a:r>
                        <a:rPr lang="en-US" sz="1800" dirty="0" err="1">
                          <a:effectLst/>
                          <a:latin typeface="Times New Roman" panose="02020603050405020304" pitchFamily="18" charset="0"/>
                          <a:cs typeface="Times New Roman" panose="02020603050405020304" pitchFamily="18" charset="0"/>
                        </a:rPr>
                        <a:t>làm</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điều</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mình</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thích</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có</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giá</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trị</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cá</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nhân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sống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hạnh</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phúc</a:t>
                      </a:r>
                      <a:endParaRPr lang="en-US" sz="2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78244553"/>
                  </a:ext>
                </a:extLst>
              </a:tr>
            </a:tbl>
          </a:graphicData>
        </a:graphic>
      </p:graphicFrame>
    </p:spTree>
    <p:extLst>
      <p:ext uri="{BB962C8B-B14F-4D97-AF65-F5344CB8AC3E}">
        <p14:creationId xmlns:p14="http://schemas.microsoft.com/office/powerpoint/2010/main" val="733601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24E4E4-7EEB-4D92-8CBE-9687021D98CC}"/>
              </a:ext>
            </a:extLst>
          </p:cNvPr>
          <p:cNvSpPr>
            <a:spLocks noGrp="1"/>
          </p:cNvSpPr>
          <p:nvPr>
            <p:ph idx="1"/>
          </p:nvPr>
        </p:nvSpPr>
        <p:spPr>
          <a:xfrm>
            <a:off x="185394" y="1834665"/>
            <a:ext cx="11821212" cy="1792680"/>
          </a:xfrm>
        </p:spPr>
        <p:txBody>
          <a:bodyPr>
            <a:normAutofit/>
          </a:bodyPr>
          <a:lstStyle/>
          <a:p>
            <a:pPr marL="0" indent="0" algn="ctr">
              <a:buNone/>
            </a:pPr>
            <a:r>
              <a:rPr lang="en-US" sz="4800" b="1" dirty="0">
                <a:solidFill>
                  <a:schemeClr val="accent1"/>
                </a:solidFill>
                <a:latin typeface="Times New Roman" panose="02020603050405020304" pitchFamily="18" charset="0"/>
                <a:cs typeface="Times New Roman" panose="02020603050405020304" pitchFamily="18" charset="0"/>
              </a:rPr>
              <a:t>NGHỀ NGHIỆP</a:t>
            </a:r>
          </a:p>
          <a:p>
            <a:pPr marL="0" indent="0" algn="ctr">
              <a:buNone/>
            </a:pPr>
            <a:r>
              <a:rPr lang="en-US" sz="4800" b="1" dirty="0">
                <a:solidFill>
                  <a:schemeClr val="accent1"/>
                </a:solidFill>
                <a:latin typeface="Times New Roman" panose="02020603050405020304" pitchFamily="18" charset="0"/>
                <a:cs typeface="Times New Roman" panose="02020603050405020304" pitchFamily="18" charset="0"/>
              </a:rPr>
              <a:t>TRONG BỐI CẢNH CHUYỂN ĐỔI SỐ</a:t>
            </a:r>
          </a:p>
          <a:p>
            <a:pPr marL="0" indent="0" algn="ctr">
              <a:buNone/>
            </a:pPr>
            <a:endParaRPr lang="en-US" sz="7200" dirty="0">
              <a:solidFill>
                <a:schemeClr val="accent1"/>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1A5E881F-2523-410A-A3E1-016F28B25CA2}"/>
              </a:ext>
            </a:extLst>
          </p:cNvPr>
          <p:cNvSpPr/>
          <p:nvPr/>
        </p:nvSpPr>
        <p:spPr>
          <a:xfrm>
            <a:off x="304800" y="3987539"/>
            <a:ext cx="11579256" cy="1295035"/>
          </a:xfrm>
          <a:prstGeom prst="rect">
            <a:avLst/>
          </a:prstGeom>
        </p:spPr>
        <p:txBody>
          <a:bodyPr wrap="square">
            <a:spAutoFit/>
          </a:bodyPr>
          <a:lstStyle/>
          <a:p>
            <a:pPr lvl="0" algn="just">
              <a:lnSpc>
                <a:spcPct val="135000"/>
              </a:lnSpc>
              <a:spcAft>
                <a:spcPts val="600"/>
              </a:spcAft>
              <a:buSzPts val="1000"/>
              <a:tabLst>
                <a:tab pos="457200" algn="l"/>
              </a:tabLst>
            </a:pPr>
            <a:r>
              <a:rPr lang="en-US" sz="2000" b="1"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Chuyển</a:t>
            </a:r>
            <a:r>
              <a:rPr lang="en-US" sz="2000" b="1"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đổi</a:t>
            </a:r>
            <a:r>
              <a:rPr lang="en-US" sz="2000" b="1"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sz="2000" b="1"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(Digital Transformation)</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quá</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ứng</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dụng</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nghệ</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tất</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khía</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cạnh</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doanh</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Gồm</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trí</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tuệ</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tạo</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(AI),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điện</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toán</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đám</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mây</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blockchain,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dữ</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liệu</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lớn</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(Big Data), Internet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vạn</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vật</a:t>
            </a:r>
            <a:r>
              <a:rPr lang="en-US" sz="2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(IoT), v.v.</a:t>
            </a:r>
            <a:endParaRPr lang="en-US" sz="2400" dirty="0">
              <a:solidFill>
                <a:schemeClr val="accent1">
                  <a:lumMod val="75000"/>
                </a:schemeClr>
              </a:solidFill>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60041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C93762C4-B3B3-4310-93C0-7A421B199E96}"/>
              </a:ext>
            </a:extLst>
          </p:cNvPr>
          <p:cNvSpPr/>
          <p:nvPr/>
        </p:nvSpPr>
        <p:spPr>
          <a:xfrm>
            <a:off x="3465819" y="1476547"/>
            <a:ext cx="3971929" cy="3189721"/>
          </a:xfrm>
          <a:prstGeom prst="triangle">
            <a:avLst/>
          </a:prstGeom>
          <a:solidFill>
            <a:schemeClr val="accent6"/>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a:p>
            <a:pPr algn="ctr"/>
            <a:endPar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a:p>
            <a:pPr algn="ctr"/>
            <a:endPar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sp>
        <p:nvSpPr>
          <p:cNvPr id="7" name="Rectangle 6">
            <a:extLst>
              <a:ext uri="{FF2B5EF4-FFF2-40B4-BE49-F238E27FC236}">
                <a16:creationId xmlns:a16="http://schemas.microsoft.com/office/drawing/2014/main" id="{6487BEA9-F344-41B7-84A9-F9FB572FDB35}"/>
              </a:ext>
            </a:extLst>
          </p:cNvPr>
          <p:cNvSpPr/>
          <p:nvPr/>
        </p:nvSpPr>
        <p:spPr>
          <a:xfrm>
            <a:off x="4137625" y="3080834"/>
            <a:ext cx="2576359" cy="954107"/>
          </a:xfrm>
          <a:prstGeom prst="rect">
            <a:avLst/>
          </a:prstGeom>
        </p:spPr>
        <p:txBody>
          <a:bodyPr wrap="square">
            <a:spAutoFit/>
          </a:bodyPr>
          <a:lstStyle/>
          <a:p>
            <a:pPr algn="ctr"/>
            <a:r>
              <a:rPr lang="en-US" sz="2800" b="1" dirty="0" err="1">
                <a:solidFill>
                  <a:schemeClr val="bg1"/>
                </a:solidFill>
              </a:rPr>
              <a:t>Tương</a:t>
            </a:r>
            <a:r>
              <a:rPr lang="en-US" sz="2800" b="1" dirty="0">
                <a:solidFill>
                  <a:schemeClr val="bg1"/>
                </a:solidFill>
              </a:rPr>
              <a:t> </a:t>
            </a:r>
            <a:r>
              <a:rPr lang="en-US" sz="2800" b="1" dirty="0" err="1">
                <a:solidFill>
                  <a:schemeClr val="bg1"/>
                </a:solidFill>
              </a:rPr>
              <a:t>lai</a:t>
            </a:r>
            <a:r>
              <a:rPr lang="en-US" sz="2800" b="1" dirty="0">
                <a:solidFill>
                  <a:schemeClr val="bg1"/>
                </a:solidFill>
              </a:rPr>
              <a:t> </a:t>
            </a:r>
          </a:p>
          <a:p>
            <a:pPr algn="ctr"/>
            <a:r>
              <a:rPr lang="en-US" sz="2800" b="1" dirty="0" err="1">
                <a:solidFill>
                  <a:schemeClr val="bg1"/>
                </a:solidFill>
              </a:rPr>
              <a:t>nghề</a:t>
            </a:r>
            <a:r>
              <a:rPr lang="en-US" sz="2800" b="1" dirty="0">
                <a:solidFill>
                  <a:schemeClr val="bg1"/>
                </a:solidFill>
              </a:rPr>
              <a:t> </a:t>
            </a:r>
            <a:r>
              <a:rPr lang="en-US" sz="2800" b="1" dirty="0" err="1">
                <a:solidFill>
                  <a:schemeClr val="bg1"/>
                </a:solidFill>
              </a:rPr>
              <a:t>nghiệp</a:t>
            </a:r>
            <a:r>
              <a:rPr lang="en-US" sz="2800" b="1" dirty="0">
                <a:solidFill>
                  <a:schemeClr val="bg1"/>
                </a:solidFill>
              </a:rPr>
              <a:t> </a:t>
            </a:r>
            <a:endParaRPr lang="en-US" sz="2000" dirty="0">
              <a:solidFill>
                <a:schemeClr val="bg1"/>
              </a:solidFill>
            </a:endParaRPr>
          </a:p>
        </p:txBody>
      </p:sp>
      <p:sp>
        <p:nvSpPr>
          <p:cNvPr id="9" name="Rectangle 8">
            <a:extLst>
              <a:ext uri="{FF2B5EF4-FFF2-40B4-BE49-F238E27FC236}">
                <a16:creationId xmlns:a16="http://schemas.microsoft.com/office/drawing/2014/main" id="{2BCB47C9-A4D1-4D7E-B34E-AA643A5EFDD9}"/>
              </a:ext>
            </a:extLst>
          </p:cNvPr>
          <p:cNvSpPr/>
          <p:nvPr/>
        </p:nvSpPr>
        <p:spPr>
          <a:xfrm>
            <a:off x="3465819" y="183887"/>
            <a:ext cx="3713025" cy="1138773"/>
          </a:xfrm>
          <a:prstGeom prst="rect">
            <a:avLst/>
          </a:prstGeom>
        </p:spPr>
        <p:txBody>
          <a:bodyPr wrap="square">
            <a:spAutoFit/>
          </a:bodyPr>
          <a:lstStyle/>
          <a:p>
            <a:pPr algn="ctr"/>
            <a:r>
              <a:rPr lang="en-US" sz="3600" b="1" dirty="0">
                <a:solidFill>
                  <a:srgbClr val="C00000"/>
                </a:solidFill>
              </a:rPr>
              <a:t> </a:t>
            </a:r>
            <a:r>
              <a:rPr lang="vi-VN" sz="3200" dirty="0">
                <a:solidFill>
                  <a:srgbClr val="C00000"/>
                </a:solidFill>
              </a:rPr>
              <a:t>Thay đổi cách tổ chức vận hành</a:t>
            </a:r>
            <a:endParaRPr lang="en-US" sz="3600" dirty="0">
              <a:solidFill>
                <a:srgbClr val="C00000"/>
              </a:solidFill>
            </a:endParaRPr>
          </a:p>
        </p:txBody>
      </p:sp>
      <p:sp>
        <p:nvSpPr>
          <p:cNvPr id="11" name="Oval 10">
            <a:extLst>
              <a:ext uri="{FF2B5EF4-FFF2-40B4-BE49-F238E27FC236}">
                <a16:creationId xmlns:a16="http://schemas.microsoft.com/office/drawing/2014/main" id="{19495641-54B0-4090-AEF5-D45B6A0469C5}"/>
              </a:ext>
            </a:extLst>
          </p:cNvPr>
          <p:cNvSpPr/>
          <p:nvPr/>
        </p:nvSpPr>
        <p:spPr>
          <a:xfrm>
            <a:off x="5081725" y="1364956"/>
            <a:ext cx="744718" cy="6463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D9DD3DE-1CA6-4156-A6A0-A03D6DC23EEB}"/>
              </a:ext>
            </a:extLst>
          </p:cNvPr>
          <p:cNvSpPr/>
          <p:nvPr/>
        </p:nvSpPr>
        <p:spPr>
          <a:xfrm>
            <a:off x="6879209" y="4131528"/>
            <a:ext cx="744718" cy="6463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2D9C3FE-8F87-4BB0-B3A9-C0E03510C9B9}"/>
              </a:ext>
            </a:extLst>
          </p:cNvPr>
          <p:cNvSpPr/>
          <p:nvPr/>
        </p:nvSpPr>
        <p:spPr>
          <a:xfrm>
            <a:off x="3279640" y="4156318"/>
            <a:ext cx="744718" cy="6463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A8880E2-845E-460F-96D8-7580DE108BB9}"/>
              </a:ext>
            </a:extLst>
          </p:cNvPr>
          <p:cNvSpPr/>
          <p:nvPr/>
        </p:nvSpPr>
        <p:spPr>
          <a:xfrm>
            <a:off x="92472" y="3250111"/>
            <a:ext cx="3187168" cy="1569660"/>
          </a:xfrm>
          <a:prstGeom prst="rect">
            <a:avLst/>
          </a:prstGeom>
        </p:spPr>
        <p:txBody>
          <a:bodyPr wrap="square">
            <a:spAutoFit/>
          </a:bodyPr>
          <a:lstStyle/>
          <a:p>
            <a:pPr algn="ctr"/>
            <a:r>
              <a:rPr lang="vi-VN" sz="3200" dirty="0">
                <a:solidFill>
                  <a:srgbClr val="C00000"/>
                </a:solidFill>
              </a:rPr>
              <a:t>Cắt giảm việc làm truyền thống.</a:t>
            </a:r>
          </a:p>
        </p:txBody>
      </p:sp>
      <p:sp>
        <p:nvSpPr>
          <p:cNvPr id="3" name="Rectangle 2">
            <a:extLst>
              <a:ext uri="{FF2B5EF4-FFF2-40B4-BE49-F238E27FC236}">
                <a16:creationId xmlns:a16="http://schemas.microsoft.com/office/drawing/2014/main" id="{86172F43-65EF-4270-95C6-D6A058C86B31}"/>
              </a:ext>
            </a:extLst>
          </p:cNvPr>
          <p:cNvSpPr/>
          <p:nvPr/>
        </p:nvSpPr>
        <p:spPr>
          <a:xfrm>
            <a:off x="7412546" y="3277019"/>
            <a:ext cx="4622276" cy="1569660"/>
          </a:xfrm>
          <a:prstGeom prst="rect">
            <a:avLst/>
          </a:prstGeom>
        </p:spPr>
        <p:txBody>
          <a:bodyPr wrap="square">
            <a:spAutoFit/>
          </a:bodyPr>
          <a:lstStyle/>
          <a:p>
            <a:pPr algn="ctr"/>
            <a:r>
              <a:rPr lang="vi-VN" sz="3200" dirty="0">
                <a:solidFill>
                  <a:srgbClr val="C00000"/>
                </a:solidFill>
              </a:rPr>
              <a:t>Tạo ra nhiều nghề nghiệp mới, linh hoạt hơn, sáng tạo hơn</a:t>
            </a:r>
            <a:endParaRPr lang="en-US" sz="3200" dirty="0">
              <a:solidFill>
                <a:srgbClr val="C00000"/>
              </a:solidFill>
            </a:endParaRPr>
          </a:p>
        </p:txBody>
      </p:sp>
      <p:sp>
        <p:nvSpPr>
          <p:cNvPr id="4" name="Rectangle 3">
            <a:extLst>
              <a:ext uri="{FF2B5EF4-FFF2-40B4-BE49-F238E27FC236}">
                <a16:creationId xmlns:a16="http://schemas.microsoft.com/office/drawing/2014/main" id="{A5A26C6D-3B2D-402E-B624-E836DEA7C8A8}"/>
              </a:ext>
            </a:extLst>
          </p:cNvPr>
          <p:cNvSpPr/>
          <p:nvPr/>
        </p:nvSpPr>
        <p:spPr>
          <a:xfrm>
            <a:off x="6365558" y="1216862"/>
            <a:ext cx="6096000" cy="1477328"/>
          </a:xfrm>
          <a:prstGeom prst="rect">
            <a:avLst/>
          </a:prstGeom>
        </p:spPr>
        <p:txBody>
          <a:bodyPr>
            <a:spAutoFit/>
          </a:bodyPr>
          <a:lstStyle/>
          <a:p>
            <a:r>
              <a:rPr lang="vi-VN" b="1" dirty="0"/>
              <a:t>Ví dụ: Ngân hàng số MB Bank / Techcombank</a:t>
            </a:r>
            <a:endParaRPr lang="vi-VN" dirty="0"/>
          </a:p>
          <a:p>
            <a:r>
              <a:rPr lang="vi-VN" dirty="0"/>
              <a:t>Từ mô hình truyền thống với hàng trăm chi nhánh → chuyển sang </a:t>
            </a:r>
            <a:r>
              <a:rPr lang="vi-VN" b="1" dirty="0"/>
              <a:t>ứng dụng ngân hàng số toàn diện</a:t>
            </a:r>
            <a:r>
              <a:rPr lang="vi-VN" dirty="0"/>
              <a:t>.</a:t>
            </a:r>
          </a:p>
          <a:p>
            <a:r>
              <a:rPr lang="vi-VN" dirty="0"/>
              <a:t>Khách hàng </a:t>
            </a:r>
            <a:r>
              <a:rPr lang="vi-VN" b="1" dirty="0"/>
              <a:t>mở tài khoản, chuyển khoản, vay vốn online</a:t>
            </a:r>
            <a:r>
              <a:rPr lang="vi-VN" dirty="0"/>
              <a:t> mà không cần đến quầy.</a:t>
            </a:r>
          </a:p>
        </p:txBody>
      </p:sp>
      <p:sp>
        <p:nvSpPr>
          <p:cNvPr id="5" name="Rectangle 4">
            <a:extLst>
              <a:ext uri="{FF2B5EF4-FFF2-40B4-BE49-F238E27FC236}">
                <a16:creationId xmlns:a16="http://schemas.microsoft.com/office/drawing/2014/main" id="{50E469DE-FC7B-442B-B467-E850B2A688D3}"/>
              </a:ext>
            </a:extLst>
          </p:cNvPr>
          <p:cNvSpPr/>
          <p:nvPr/>
        </p:nvSpPr>
        <p:spPr>
          <a:xfrm>
            <a:off x="216375" y="4958270"/>
            <a:ext cx="5754170" cy="1477328"/>
          </a:xfrm>
          <a:prstGeom prst="rect">
            <a:avLst/>
          </a:prstGeom>
        </p:spPr>
        <p:txBody>
          <a:bodyPr wrap="square">
            <a:spAutoFit/>
          </a:bodyPr>
          <a:lstStyle/>
          <a:p>
            <a:r>
              <a:rPr lang="vi-VN" b="1" dirty="0"/>
              <a:t>Ví dụ: Chuỗi siêu thị VinMart, Circle K, Amazon Go</a:t>
            </a:r>
            <a:endParaRPr lang="vi-VN" dirty="0"/>
          </a:p>
          <a:p>
            <a:r>
              <a:rPr lang="vi-VN" b="1" dirty="0"/>
              <a:t>Máy tự thanh toán</a:t>
            </a:r>
            <a:r>
              <a:rPr lang="vi-VN" dirty="0"/>
              <a:t>, quét mã QR, ví điện tử... thay thế nhân viên thu ngân.</a:t>
            </a:r>
          </a:p>
          <a:p>
            <a:r>
              <a:rPr lang="vi-VN" b="1" dirty="0"/>
              <a:t>Hệ thống kiểm kê tự động</a:t>
            </a:r>
            <a:r>
              <a:rPr lang="vi-VN" dirty="0"/>
              <a:t> giúp giảm số lượng nhân viên kho và kiểm hàng.</a:t>
            </a:r>
          </a:p>
        </p:txBody>
      </p:sp>
      <p:sp>
        <p:nvSpPr>
          <p:cNvPr id="14" name="Rectangle 13">
            <a:extLst>
              <a:ext uri="{FF2B5EF4-FFF2-40B4-BE49-F238E27FC236}">
                <a16:creationId xmlns:a16="http://schemas.microsoft.com/office/drawing/2014/main" id="{CE717145-D717-45E4-91E7-BA933DB4E07E}"/>
              </a:ext>
            </a:extLst>
          </p:cNvPr>
          <p:cNvSpPr/>
          <p:nvPr/>
        </p:nvSpPr>
        <p:spPr>
          <a:xfrm>
            <a:off x="6221457" y="4958270"/>
            <a:ext cx="5953022" cy="1754326"/>
          </a:xfrm>
          <a:prstGeom prst="rect">
            <a:avLst/>
          </a:prstGeom>
        </p:spPr>
        <p:txBody>
          <a:bodyPr wrap="square">
            <a:spAutoFit/>
          </a:bodyPr>
          <a:lstStyle/>
          <a:p>
            <a:r>
              <a:rPr lang="vi-VN" b="1" dirty="0"/>
              <a:t>Ví dụ: YouTuber Kiên Review, giáo viên dạy IELTS online, chuyên gia viết nội dung AI</a:t>
            </a:r>
            <a:endParaRPr lang="vi-VN" dirty="0"/>
          </a:p>
          <a:p>
            <a:r>
              <a:rPr lang="vi-VN" dirty="0"/>
              <a:t>Những người </a:t>
            </a:r>
            <a:r>
              <a:rPr lang="vi-VN" b="1" dirty="0"/>
              <a:t>không làm trong công ty truyền thống</a:t>
            </a:r>
            <a:r>
              <a:rPr lang="vi-VN" dirty="0"/>
              <a:t> nhưng có thu nhập cao nhờ:</a:t>
            </a:r>
          </a:p>
          <a:p>
            <a:pPr lvl="1"/>
            <a:r>
              <a:rPr lang="vi-VN" dirty="0"/>
              <a:t>Tạo nội dung YouTube/TikTok</a:t>
            </a:r>
          </a:p>
          <a:p>
            <a:pPr lvl="1"/>
            <a:r>
              <a:rPr lang="vi-VN" dirty="0"/>
              <a:t>Dạy học qua Zoom/Coursera/Udemy</a:t>
            </a:r>
          </a:p>
        </p:txBody>
      </p:sp>
    </p:spTree>
    <p:extLst>
      <p:ext uri="{BB962C8B-B14F-4D97-AF65-F5344CB8AC3E}">
        <p14:creationId xmlns:p14="http://schemas.microsoft.com/office/powerpoint/2010/main" val="2654708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6D8F7-FD57-4508-B750-93E89154B5C8}"/>
              </a:ext>
            </a:extLst>
          </p:cNvPr>
          <p:cNvSpPr>
            <a:spLocks noGrp="1"/>
          </p:cNvSpPr>
          <p:nvPr>
            <p:ph type="title"/>
          </p:nvPr>
        </p:nvSpPr>
        <p:spPr/>
        <p:txBody>
          <a:bodyPr>
            <a:normAutofit fontScale="90000"/>
          </a:bodyPr>
          <a:lstStyle/>
          <a:p>
            <a:r>
              <a:rPr lang="en-US" b="1" dirty="0" err="1">
                <a:solidFill>
                  <a:srgbClr val="C00000"/>
                </a:solidFill>
              </a:rPr>
              <a:t>Nghề</a:t>
            </a:r>
            <a:r>
              <a:rPr lang="en-US" b="1" dirty="0">
                <a:solidFill>
                  <a:srgbClr val="C00000"/>
                </a:solidFill>
              </a:rPr>
              <a:t> </a:t>
            </a:r>
            <a:r>
              <a:rPr lang="en-US" b="1" dirty="0" err="1">
                <a:solidFill>
                  <a:srgbClr val="C00000"/>
                </a:solidFill>
              </a:rPr>
              <a:t>nào</a:t>
            </a:r>
            <a:r>
              <a:rPr lang="en-US" b="1" dirty="0">
                <a:solidFill>
                  <a:srgbClr val="C00000"/>
                </a:solidFill>
              </a:rPr>
              <a:t> </a:t>
            </a:r>
            <a:r>
              <a:rPr lang="en-US" b="1" dirty="0" err="1">
                <a:solidFill>
                  <a:srgbClr val="C00000"/>
                </a:solidFill>
              </a:rPr>
              <a:t>sẽ</a:t>
            </a:r>
            <a:r>
              <a:rPr lang="en-US" b="1" dirty="0">
                <a:solidFill>
                  <a:srgbClr val="C00000"/>
                </a:solidFill>
              </a:rPr>
              <a:t> </a:t>
            </a:r>
            <a:r>
              <a:rPr lang="en-US" b="1" dirty="0" err="1">
                <a:solidFill>
                  <a:srgbClr val="C00000"/>
                </a:solidFill>
              </a:rPr>
              <a:t>dần</a:t>
            </a:r>
            <a:r>
              <a:rPr lang="en-US" b="1" dirty="0">
                <a:solidFill>
                  <a:srgbClr val="C00000"/>
                </a:solidFill>
              </a:rPr>
              <a:t> </a:t>
            </a:r>
            <a:r>
              <a:rPr lang="en-US" b="1" dirty="0" err="1">
                <a:solidFill>
                  <a:srgbClr val="C00000"/>
                </a:solidFill>
              </a:rPr>
              <a:t>biến</a:t>
            </a:r>
            <a:r>
              <a:rPr lang="en-US" b="1" dirty="0">
                <a:solidFill>
                  <a:srgbClr val="C00000"/>
                </a:solidFill>
              </a:rPr>
              <a:t> </a:t>
            </a:r>
            <a:r>
              <a:rPr lang="en-US" b="1" dirty="0" err="1">
                <a:solidFill>
                  <a:srgbClr val="C00000"/>
                </a:solidFill>
              </a:rPr>
              <a:t>mất</a:t>
            </a:r>
            <a:r>
              <a:rPr lang="en-US" b="1" dirty="0">
                <a:solidFill>
                  <a:srgbClr val="C00000"/>
                </a:solidFill>
              </a:rPr>
              <a:t> </a:t>
            </a:r>
            <a:r>
              <a:rPr lang="en-US" b="1" dirty="0" err="1">
                <a:solidFill>
                  <a:srgbClr val="C00000"/>
                </a:solidFill>
              </a:rPr>
              <a:t>hoặc</a:t>
            </a:r>
            <a:r>
              <a:rPr lang="en-US" b="1" dirty="0">
                <a:solidFill>
                  <a:srgbClr val="C00000"/>
                </a:solidFill>
              </a:rPr>
              <a:t> </a:t>
            </a:r>
            <a:r>
              <a:rPr lang="en-US" b="1" dirty="0" err="1">
                <a:solidFill>
                  <a:srgbClr val="C00000"/>
                </a:solidFill>
              </a:rPr>
              <a:t>thay</a:t>
            </a:r>
            <a:r>
              <a:rPr lang="en-US" b="1" dirty="0">
                <a:solidFill>
                  <a:srgbClr val="C00000"/>
                </a:solidFill>
              </a:rPr>
              <a:t> </a:t>
            </a:r>
            <a:r>
              <a:rPr lang="en-US" b="1" dirty="0" err="1">
                <a:solidFill>
                  <a:srgbClr val="C00000"/>
                </a:solidFill>
              </a:rPr>
              <a:t>đổi</a:t>
            </a:r>
            <a:r>
              <a:rPr lang="en-US" b="1" dirty="0">
                <a:solidFill>
                  <a:srgbClr val="C00000"/>
                </a:solidFill>
              </a:rPr>
              <a:t> </a:t>
            </a:r>
            <a:r>
              <a:rPr lang="en-US" b="1" dirty="0" err="1">
                <a:solidFill>
                  <a:srgbClr val="C00000"/>
                </a:solidFill>
              </a:rPr>
              <a:t>sâu</a:t>
            </a:r>
            <a:r>
              <a:rPr lang="en-US" b="1" dirty="0">
                <a:solidFill>
                  <a:srgbClr val="C00000"/>
                </a:solidFill>
              </a:rPr>
              <a:t> </a:t>
            </a:r>
            <a:r>
              <a:rPr lang="en-US" b="1" dirty="0" err="1">
                <a:solidFill>
                  <a:srgbClr val="C00000"/>
                </a:solidFill>
              </a:rPr>
              <a:t>sắc</a:t>
            </a:r>
            <a:r>
              <a:rPr lang="en-US" b="1" dirty="0">
                <a:solidFill>
                  <a:srgbClr val="C00000"/>
                </a:solidFill>
              </a:rPr>
              <a:t>?</a:t>
            </a:r>
            <a:br>
              <a:rPr lang="en-US" dirty="0">
                <a:solidFill>
                  <a:srgbClr val="C00000"/>
                </a:solidFill>
              </a:rPr>
            </a:br>
            <a:endParaRPr lang="en-US" dirty="0">
              <a:solidFill>
                <a:srgbClr val="C00000"/>
              </a:solidFill>
            </a:endParaRPr>
          </a:p>
        </p:txBody>
      </p:sp>
      <p:graphicFrame>
        <p:nvGraphicFramePr>
          <p:cNvPr id="4" name="Content Placeholder 3">
            <a:extLst>
              <a:ext uri="{FF2B5EF4-FFF2-40B4-BE49-F238E27FC236}">
                <a16:creationId xmlns:a16="http://schemas.microsoft.com/office/drawing/2014/main" id="{C190D459-8C71-4688-8C83-688BD0E3E277}"/>
              </a:ext>
            </a:extLst>
          </p:cNvPr>
          <p:cNvGraphicFramePr>
            <a:graphicFrameLocks noGrp="1"/>
          </p:cNvGraphicFramePr>
          <p:nvPr>
            <p:ph idx="1"/>
            <p:extLst>
              <p:ext uri="{D42A27DB-BD31-4B8C-83A1-F6EECF244321}">
                <p14:modId xmlns:p14="http://schemas.microsoft.com/office/powerpoint/2010/main" val="144528149"/>
              </p:ext>
            </p:extLst>
          </p:nvPr>
        </p:nvGraphicFramePr>
        <p:xfrm>
          <a:off x="706225" y="1690688"/>
          <a:ext cx="10515600" cy="3256026"/>
        </p:xfrm>
        <a:graphic>
          <a:graphicData uri="http://schemas.openxmlformats.org/drawingml/2006/table">
            <a:tbl>
              <a:tblPr firstRow="1" firstCol="1" bandRow="1">
                <a:tableStyleId>{5C22544A-7EE6-4342-B048-85BDC9FD1C3A}</a:tableStyleId>
              </a:tblPr>
              <a:tblGrid>
                <a:gridCol w="5257800">
                  <a:extLst>
                    <a:ext uri="{9D8B030D-6E8A-4147-A177-3AD203B41FA5}">
                      <a16:colId xmlns:a16="http://schemas.microsoft.com/office/drawing/2014/main" val="1801254190"/>
                    </a:ext>
                  </a:extLst>
                </a:gridCol>
                <a:gridCol w="5257800">
                  <a:extLst>
                    <a:ext uri="{9D8B030D-6E8A-4147-A177-3AD203B41FA5}">
                      <a16:colId xmlns:a16="http://schemas.microsoft.com/office/drawing/2014/main" val="3915445473"/>
                    </a:ext>
                  </a:extLst>
                </a:gridCol>
              </a:tblGrid>
              <a:tr h="0">
                <a:tc>
                  <a:txBody>
                    <a:bodyPr/>
                    <a:lstStyle/>
                    <a:p>
                      <a:pPr algn="ctr">
                        <a:lnSpc>
                          <a:spcPct val="135000"/>
                        </a:lnSpc>
                        <a:spcAft>
                          <a:spcPts val="0"/>
                        </a:spcAft>
                      </a:pPr>
                      <a:r>
                        <a:rPr lang="en-US" sz="2800" dirty="0" err="1">
                          <a:effectLst/>
                        </a:rPr>
                        <a:t>Nghề</a:t>
                      </a:r>
                      <a:r>
                        <a:rPr lang="en-US" sz="2800" dirty="0">
                          <a:effectLst/>
                        </a:rPr>
                        <a:t> </a:t>
                      </a:r>
                      <a:r>
                        <a:rPr lang="en-US" sz="2800" dirty="0" err="1">
                          <a:effectLst/>
                        </a:rPr>
                        <a:t>truyền</a:t>
                      </a:r>
                      <a:r>
                        <a:rPr lang="en-US" sz="2800" dirty="0">
                          <a:effectLst/>
                        </a:rPr>
                        <a:t> </a:t>
                      </a:r>
                      <a:r>
                        <a:rPr lang="en-US" sz="2800" dirty="0" err="1">
                          <a:effectLst/>
                        </a:rPr>
                        <a:t>thống</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35000"/>
                        </a:lnSpc>
                        <a:spcAft>
                          <a:spcPts val="0"/>
                        </a:spcAft>
                      </a:pPr>
                      <a:r>
                        <a:rPr lang="en-US" sz="2800" dirty="0" err="1">
                          <a:effectLst/>
                        </a:rPr>
                        <a:t>Nguy</a:t>
                      </a:r>
                      <a:r>
                        <a:rPr lang="en-US" sz="2800" dirty="0">
                          <a:effectLst/>
                        </a:rPr>
                        <a:t> </a:t>
                      </a:r>
                      <a:r>
                        <a:rPr lang="en-US" sz="2800" dirty="0" err="1">
                          <a:effectLst/>
                        </a:rPr>
                        <a:t>cơ</a:t>
                      </a:r>
                      <a:r>
                        <a:rPr lang="en-US" sz="2800" dirty="0">
                          <a:effectLst/>
                        </a:rPr>
                        <a:t> </a:t>
                      </a:r>
                      <a:r>
                        <a:rPr lang="en-US" sz="2800" dirty="0" err="1">
                          <a:effectLst/>
                        </a:rPr>
                        <a:t>bị</a:t>
                      </a:r>
                      <a:r>
                        <a:rPr lang="en-US" sz="2800" dirty="0">
                          <a:effectLst/>
                        </a:rPr>
                        <a:t> </a:t>
                      </a:r>
                      <a:r>
                        <a:rPr lang="en-US" sz="2800" dirty="0" err="1">
                          <a:effectLst/>
                        </a:rPr>
                        <a:t>thay</a:t>
                      </a:r>
                      <a:r>
                        <a:rPr lang="en-US" sz="2800" dirty="0">
                          <a:effectLst/>
                        </a:rPr>
                        <a:t> </a:t>
                      </a:r>
                      <a:r>
                        <a:rPr lang="en-US" sz="2800" dirty="0" err="1">
                          <a:effectLst/>
                        </a:rPr>
                        <a:t>thế</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343130140"/>
                  </a:ext>
                </a:extLst>
              </a:tr>
              <a:tr h="0">
                <a:tc>
                  <a:txBody>
                    <a:bodyPr/>
                    <a:lstStyle/>
                    <a:p>
                      <a:pPr algn="l">
                        <a:lnSpc>
                          <a:spcPct val="135000"/>
                        </a:lnSpc>
                        <a:spcAft>
                          <a:spcPts val="0"/>
                        </a:spcAft>
                      </a:pPr>
                      <a:r>
                        <a:rPr lang="en-US" sz="2800" dirty="0" err="1">
                          <a:effectLst/>
                        </a:rPr>
                        <a:t>Nhập</a:t>
                      </a:r>
                      <a:r>
                        <a:rPr lang="en-US" sz="2800" dirty="0">
                          <a:effectLst/>
                        </a:rPr>
                        <a:t> </a:t>
                      </a:r>
                      <a:r>
                        <a:rPr lang="en-US" sz="2800" dirty="0" err="1">
                          <a:effectLst/>
                        </a:rPr>
                        <a:t>liệu</a:t>
                      </a:r>
                      <a:r>
                        <a:rPr lang="en-US" sz="2800" dirty="0">
                          <a:effectLst/>
                        </a:rPr>
                        <a:t> </a:t>
                      </a:r>
                      <a:r>
                        <a:rPr lang="en-US" sz="2800" dirty="0" err="1">
                          <a:effectLst/>
                        </a:rPr>
                        <a:t>thủ</a:t>
                      </a:r>
                      <a:r>
                        <a:rPr lang="en-US" sz="2800" dirty="0">
                          <a:effectLst/>
                        </a:rPr>
                        <a:t> </a:t>
                      </a:r>
                      <a:r>
                        <a:rPr lang="en-US" sz="2800" dirty="0" err="1">
                          <a:effectLst/>
                        </a:rPr>
                        <a:t>công</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tc>
                  <a:txBody>
                    <a:bodyPr/>
                    <a:lstStyle/>
                    <a:p>
                      <a:pPr algn="l">
                        <a:lnSpc>
                          <a:spcPct val="135000"/>
                        </a:lnSpc>
                        <a:spcAft>
                          <a:spcPts val="0"/>
                        </a:spcAft>
                      </a:pPr>
                      <a:r>
                        <a:rPr lang="en-US" sz="2800" dirty="0">
                          <a:effectLst/>
                        </a:rPr>
                        <a:t>Cao</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755835373"/>
                  </a:ext>
                </a:extLst>
              </a:tr>
              <a:tr h="0">
                <a:tc>
                  <a:txBody>
                    <a:bodyPr/>
                    <a:lstStyle/>
                    <a:p>
                      <a:pPr algn="l">
                        <a:lnSpc>
                          <a:spcPct val="135000"/>
                        </a:lnSpc>
                        <a:spcAft>
                          <a:spcPts val="0"/>
                        </a:spcAft>
                      </a:pPr>
                      <a:r>
                        <a:rPr lang="en-US" sz="2800" dirty="0" err="1">
                          <a:effectLst/>
                        </a:rPr>
                        <a:t>Nhân</a:t>
                      </a:r>
                      <a:r>
                        <a:rPr lang="en-US" sz="2800" dirty="0">
                          <a:effectLst/>
                        </a:rPr>
                        <a:t> </a:t>
                      </a:r>
                      <a:r>
                        <a:rPr lang="en-US" sz="2800" dirty="0" err="1">
                          <a:effectLst/>
                        </a:rPr>
                        <a:t>viên</a:t>
                      </a:r>
                      <a:r>
                        <a:rPr lang="en-US" sz="2800" dirty="0">
                          <a:effectLst/>
                        </a:rPr>
                        <a:t> </a:t>
                      </a:r>
                      <a:r>
                        <a:rPr lang="en-US" sz="2800" dirty="0" err="1">
                          <a:effectLst/>
                        </a:rPr>
                        <a:t>thu</a:t>
                      </a:r>
                      <a:r>
                        <a:rPr lang="en-US" sz="2800" dirty="0">
                          <a:effectLst/>
                        </a:rPr>
                        <a:t> </a:t>
                      </a:r>
                      <a:r>
                        <a:rPr lang="en-US" sz="2800" dirty="0" err="1">
                          <a:effectLst/>
                        </a:rPr>
                        <a:t>ngân</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tc>
                  <a:txBody>
                    <a:bodyPr/>
                    <a:lstStyle/>
                    <a:p>
                      <a:pPr algn="l">
                        <a:lnSpc>
                          <a:spcPct val="135000"/>
                        </a:lnSpc>
                        <a:spcAft>
                          <a:spcPts val="0"/>
                        </a:spcAft>
                      </a:pPr>
                      <a:r>
                        <a:rPr lang="en-US" sz="2800">
                          <a:effectLst/>
                        </a:rPr>
                        <a:t>Cao</a:t>
                      </a:r>
                      <a:endParaRPr lang="en-US" sz="280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271488853"/>
                  </a:ext>
                </a:extLst>
              </a:tr>
              <a:tr h="0">
                <a:tc>
                  <a:txBody>
                    <a:bodyPr/>
                    <a:lstStyle/>
                    <a:p>
                      <a:pPr algn="l">
                        <a:lnSpc>
                          <a:spcPct val="135000"/>
                        </a:lnSpc>
                        <a:spcAft>
                          <a:spcPts val="0"/>
                        </a:spcAft>
                      </a:pPr>
                      <a:r>
                        <a:rPr lang="en-US" sz="2800" dirty="0" err="1">
                          <a:effectLst/>
                        </a:rPr>
                        <a:t>Tư</a:t>
                      </a:r>
                      <a:r>
                        <a:rPr lang="en-US" sz="2800" dirty="0">
                          <a:effectLst/>
                        </a:rPr>
                        <a:t> </a:t>
                      </a:r>
                      <a:r>
                        <a:rPr lang="en-US" sz="2800" dirty="0" err="1">
                          <a:effectLst/>
                        </a:rPr>
                        <a:t>vấn</a:t>
                      </a:r>
                      <a:r>
                        <a:rPr lang="en-US" sz="2800" dirty="0">
                          <a:effectLst/>
                        </a:rPr>
                        <a:t> </a:t>
                      </a:r>
                      <a:r>
                        <a:rPr lang="en-US" sz="2800" dirty="0" err="1">
                          <a:effectLst/>
                        </a:rPr>
                        <a:t>viên</a:t>
                      </a:r>
                      <a:r>
                        <a:rPr lang="en-US" sz="2800" dirty="0">
                          <a:effectLst/>
                        </a:rPr>
                        <a:t> </a:t>
                      </a:r>
                      <a:r>
                        <a:rPr lang="en-US" sz="2800" dirty="0" err="1">
                          <a:effectLst/>
                        </a:rPr>
                        <a:t>tổng</a:t>
                      </a:r>
                      <a:r>
                        <a:rPr lang="en-US" sz="2800" dirty="0">
                          <a:effectLst/>
                        </a:rPr>
                        <a:t> </a:t>
                      </a:r>
                      <a:r>
                        <a:rPr lang="en-US" sz="2800" dirty="0" err="1">
                          <a:effectLst/>
                        </a:rPr>
                        <a:t>đài</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tc>
                  <a:txBody>
                    <a:bodyPr/>
                    <a:lstStyle/>
                    <a:p>
                      <a:pPr algn="l">
                        <a:lnSpc>
                          <a:spcPct val="135000"/>
                        </a:lnSpc>
                        <a:spcAft>
                          <a:spcPts val="0"/>
                        </a:spcAft>
                      </a:pPr>
                      <a:r>
                        <a:rPr lang="en-US" sz="2800" dirty="0" err="1">
                          <a:effectLst/>
                        </a:rPr>
                        <a:t>Trung</a:t>
                      </a:r>
                      <a:r>
                        <a:rPr lang="en-US" sz="2800" dirty="0">
                          <a:effectLst/>
                        </a:rPr>
                        <a:t> </a:t>
                      </a:r>
                      <a:r>
                        <a:rPr lang="en-US" sz="2800" dirty="0" err="1">
                          <a:effectLst/>
                        </a:rPr>
                        <a:t>bình</a:t>
                      </a:r>
                      <a:r>
                        <a:rPr lang="en-US" sz="2800" dirty="0">
                          <a:effectLst/>
                        </a:rPr>
                        <a:t> – Cao</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437601590"/>
                  </a:ext>
                </a:extLst>
              </a:tr>
              <a:tr h="0">
                <a:tc>
                  <a:txBody>
                    <a:bodyPr/>
                    <a:lstStyle/>
                    <a:p>
                      <a:pPr algn="l">
                        <a:lnSpc>
                          <a:spcPct val="135000"/>
                        </a:lnSpc>
                        <a:spcAft>
                          <a:spcPts val="0"/>
                        </a:spcAft>
                      </a:pPr>
                      <a:r>
                        <a:rPr lang="en-US" sz="2800" dirty="0" err="1">
                          <a:effectLst/>
                        </a:rPr>
                        <a:t>Tài</a:t>
                      </a:r>
                      <a:r>
                        <a:rPr lang="en-US" sz="2800" dirty="0">
                          <a:effectLst/>
                        </a:rPr>
                        <a:t> </a:t>
                      </a:r>
                      <a:r>
                        <a:rPr lang="en-US" sz="2800" dirty="0" err="1">
                          <a:effectLst/>
                        </a:rPr>
                        <a:t>xế</a:t>
                      </a:r>
                      <a:r>
                        <a:rPr lang="en-US" sz="2800" dirty="0">
                          <a:effectLst/>
                        </a:rPr>
                        <a:t> </a:t>
                      </a:r>
                      <a:r>
                        <a:rPr lang="en-US" sz="2800" dirty="0" err="1">
                          <a:effectLst/>
                        </a:rPr>
                        <a:t>truyền</a:t>
                      </a:r>
                      <a:r>
                        <a:rPr lang="en-US" sz="2800" dirty="0">
                          <a:effectLst/>
                        </a:rPr>
                        <a:t> </a:t>
                      </a:r>
                      <a:r>
                        <a:rPr lang="en-US" sz="2800" dirty="0" err="1">
                          <a:effectLst/>
                        </a:rPr>
                        <a:t>thống</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tc>
                  <a:txBody>
                    <a:bodyPr/>
                    <a:lstStyle/>
                    <a:p>
                      <a:pPr algn="l">
                        <a:lnSpc>
                          <a:spcPct val="135000"/>
                        </a:lnSpc>
                        <a:spcAft>
                          <a:spcPts val="0"/>
                        </a:spcAft>
                      </a:pPr>
                      <a:r>
                        <a:rPr lang="en-US" sz="2800" dirty="0" err="1">
                          <a:effectLst/>
                        </a:rPr>
                        <a:t>Trung</a:t>
                      </a:r>
                      <a:r>
                        <a:rPr lang="en-US" sz="2800" dirty="0">
                          <a:effectLst/>
                        </a:rPr>
                        <a:t> </a:t>
                      </a:r>
                      <a:r>
                        <a:rPr lang="en-US" sz="2800" dirty="0" err="1">
                          <a:effectLst/>
                        </a:rPr>
                        <a:t>bình</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220249027"/>
                  </a:ext>
                </a:extLst>
              </a:tr>
              <a:tr h="0">
                <a:tc>
                  <a:txBody>
                    <a:bodyPr/>
                    <a:lstStyle/>
                    <a:p>
                      <a:pPr algn="l">
                        <a:lnSpc>
                          <a:spcPct val="135000"/>
                        </a:lnSpc>
                        <a:spcAft>
                          <a:spcPts val="0"/>
                        </a:spcAft>
                      </a:pPr>
                      <a:r>
                        <a:rPr lang="en-US" sz="2800" dirty="0" err="1">
                          <a:effectLst/>
                        </a:rPr>
                        <a:t>Nhân</a:t>
                      </a:r>
                      <a:r>
                        <a:rPr lang="en-US" sz="2800" dirty="0">
                          <a:effectLst/>
                        </a:rPr>
                        <a:t> </a:t>
                      </a:r>
                      <a:r>
                        <a:rPr lang="en-US" sz="2800" dirty="0" err="1">
                          <a:effectLst/>
                        </a:rPr>
                        <a:t>viên</a:t>
                      </a:r>
                      <a:r>
                        <a:rPr lang="en-US" sz="2800" dirty="0">
                          <a:effectLst/>
                        </a:rPr>
                        <a:t> </a:t>
                      </a:r>
                      <a:r>
                        <a:rPr lang="en-US" sz="2800" dirty="0" err="1">
                          <a:effectLst/>
                        </a:rPr>
                        <a:t>kế</a:t>
                      </a:r>
                      <a:r>
                        <a:rPr lang="en-US" sz="2800" dirty="0">
                          <a:effectLst/>
                        </a:rPr>
                        <a:t> </a:t>
                      </a:r>
                      <a:r>
                        <a:rPr lang="en-US" sz="2800" dirty="0" err="1">
                          <a:effectLst/>
                        </a:rPr>
                        <a:t>toán</a:t>
                      </a:r>
                      <a:r>
                        <a:rPr lang="en-US" sz="2800" dirty="0">
                          <a:effectLst/>
                        </a:rPr>
                        <a:t> </a:t>
                      </a:r>
                      <a:r>
                        <a:rPr lang="en-US" sz="2800" dirty="0" err="1">
                          <a:effectLst/>
                        </a:rPr>
                        <a:t>cơ</a:t>
                      </a:r>
                      <a:r>
                        <a:rPr lang="en-US" sz="2800" dirty="0">
                          <a:effectLst/>
                        </a:rPr>
                        <a:t> </a:t>
                      </a:r>
                      <a:r>
                        <a:rPr lang="en-US" sz="2800" dirty="0" err="1">
                          <a:effectLst/>
                        </a:rPr>
                        <a:t>bản</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tc>
                  <a:txBody>
                    <a:bodyPr/>
                    <a:lstStyle/>
                    <a:p>
                      <a:pPr algn="l">
                        <a:lnSpc>
                          <a:spcPct val="135000"/>
                        </a:lnSpc>
                        <a:spcAft>
                          <a:spcPts val="0"/>
                        </a:spcAft>
                      </a:pPr>
                      <a:r>
                        <a:rPr lang="en-US" sz="2800" dirty="0" err="1">
                          <a:effectLst/>
                        </a:rPr>
                        <a:t>Trung</a:t>
                      </a:r>
                      <a:r>
                        <a:rPr lang="en-US" sz="2800" dirty="0">
                          <a:effectLst/>
                        </a:rPr>
                        <a:t> </a:t>
                      </a:r>
                      <a:r>
                        <a:rPr lang="en-US" sz="2800" dirty="0" err="1">
                          <a:effectLst/>
                        </a:rPr>
                        <a:t>bình</a:t>
                      </a:r>
                      <a:endParaRPr lang="en-US" sz="28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335280031"/>
                  </a:ext>
                </a:extLst>
              </a:tr>
            </a:tbl>
          </a:graphicData>
        </a:graphic>
      </p:graphicFrame>
      <p:sp>
        <p:nvSpPr>
          <p:cNvPr id="5" name="Rectangle 4">
            <a:extLst>
              <a:ext uri="{FF2B5EF4-FFF2-40B4-BE49-F238E27FC236}">
                <a16:creationId xmlns:a16="http://schemas.microsoft.com/office/drawing/2014/main" id="{B05F6DC2-007A-4654-A5A6-0E098D1F8014}"/>
              </a:ext>
            </a:extLst>
          </p:cNvPr>
          <p:cNvSpPr/>
          <p:nvPr/>
        </p:nvSpPr>
        <p:spPr>
          <a:xfrm>
            <a:off x="470554" y="5167312"/>
            <a:ext cx="11485775" cy="1194430"/>
          </a:xfrm>
          <a:prstGeom prst="rect">
            <a:avLst/>
          </a:prstGeom>
          <a:solidFill>
            <a:schemeClr val="accent4"/>
          </a:solidFill>
        </p:spPr>
        <p:txBody>
          <a:bodyPr wrap="square">
            <a:spAutoFit/>
          </a:bodyPr>
          <a:lstStyle/>
          <a:p>
            <a:pPr algn="just">
              <a:lnSpc>
                <a:spcPct val="135000"/>
              </a:lnSpc>
              <a:spcAft>
                <a:spcPts val="600"/>
              </a:spcAft>
            </a:pP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Lưu</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ý: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nghề</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biến</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mất</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thức</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thay</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đổi</a:t>
            </a:r>
            <a:r>
              <a:rPr lang="en-US"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nghề</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bị</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hưởng</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nhiều</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sẽ</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cần</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kỹ</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năng</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thích</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nghi</a:t>
            </a:r>
            <a:r>
              <a:rPr lang="en-US"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3200" dirty="0">
              <a:solidFill>
                <a:srgbClr val="333333"/>
              </a:solidFill>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38625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9DAC8-CAC9-47FB-A130-F31A25EEB410}"/>
              </a:ext>
            </a:extLst>
          </p:cNvPr>
          <p:cNvSpPr>
            <a:spLocks noGrp="1"/>
          </p:cNvSpPr>
          <p:nvPr>
            <p:ph type="title"/>
          </p:nvPr>
        </p:nvSpPr>
        <p:spPr/>
        <p:txBody>
          <a:bodyPr>
            <a:normAutofit fontScale="90000"/>
          </a:bodyPr>
          <a:lstStyle/>
          <a:p>
            <a:r>
              <a:rPr lang="en-US" b="1" dirty="0" err="1">
                <a:solidFill>
                  <a:srgbClr val="C00000"/>
                </a:solidFill>
              </a:rPr>
              <a:t>Dự</a:t>
            </a:r>
            <a:r>
              <a:rPr lang="en-US" b="1" dirty="0">
                <a:solidFill>
                  <a:srgbClr val="C00000"/>
                </a:solidFill>
              </a:rPr>
              <a:t> </a:t>
            </a:r>
            <a:r>
              <a:rPr lang="en-US" b="1" dirty="0" err="1">
                <a:solidFill>
                  <a:srgbClr val="C00000"/>
                </a:solidFill>
              </a:rPr>
              <a:t>báo</a:t>
            </a:r>
            <a:r>
              <a:rPr lang="en-US" b="1" dirty="0">
                <a:solidFill>
                  <a:srgbClr val="C00000"/>
                </a:solidFill>
              </a:rPr>
              <a:t> </a:t>
            </a:r>
            <a:r>
              <a:rPr lang="en-US" b="1" dirty="0" err="1">
                <a:solidFill>
                  <a:srgbClr val="C00000"/>
                </a:solidFill>
              </a:rPr>
              <a:t>nghề</a:t>
            </a:r>
            <a:r>
              <a:rPr lang="en-US" b="1" dirty="0">
                <a:solidFill>
                  <a:srgbClr val="C00000"/>
                </a:solidFill>
              </a:rPr>
              <a:t> </a:t>
            </a:r>
            <a:r>
              <a:rPr lang="en-US" b="1" dirty="0" err="1">
                <a:solidFill>
                  <a:srgbClr val="C00000"/>
                </a:solidFill>
              </a:rPr>
              <a:t>nghiệp</a:t>
            </a:r>
            <a:r>
              <a:rPr lang="en-US" b="1" dirty="0">
                <a:solidFill>
                  <a:srgbClr val="C00000"/>
                </a:solidFill>
              </a:rPr>
              <a:t> </a:t>
            </a:r>
            <a:r>
              <a:rPr lang="en-US" b="1" dirty="0" err="1">
                <a:solidFill>
                  <a:srgbClr val="C00000"/>
                </a:solidFill>
              </a:rPr>
              <a:t>tương</a:t>
            </a:r>
            <a:r>
              <a:rPr lang="en-US" b="1" dirty="0">
                <a:solidFill>
                  <a:srgbClr val="C00000"/>
                </a:solidFill>
              </a:rPr>
              <a:t> </a:t>
            </a:r>
            <a:r>
              <a:rPr lang="en-US" b="1" dirty="0" err="1">
                <a:solidFill>
                  <a:srgbClr val="C00000"/>
                </a:solidFill>
              </a:rPr>
              <a:t>lai</a:t>
            </a:r>
            <a:r>
              <a:rPr lang="en-US" b="1" dirty="0">
                <a:solidFill>
                  <a:srgbClr val="C00000"/>
                </a:solidFill>
              </a:rPr>
              <a:t> </a:t>
            </a:r>
            <a:r>
              <a:rPr lang="en-US" b="1" dirty="0" err="1">
                <a:solidFill>
                  <a:srgbClr val="C00000"/>
                </a:solidFill>
              </a:rPr>
              <a:t>từ</a:t>
            </a:r>
            <a:r>
              <a:rPr lang="en-US" b="1" dirty="0">
                <a:solidFill>
                  <a:srgbClr val="C00000"/>
                </a:solidFill>
              </a:rPr>
              <a:t> 2025–2035</a:t>
            </a:r>
            <a:br>
              <a:rPr lang="en-US" dirty="0"/>
            </a:br>
            <a:r>
              <a:rPr lang="en-US" sz="2200" b="1" dirty="0" err="1">
                <a:solidFill>
                  <a:schemeClr val="accent1"/>
                </a:solidFill>
              </a:rPr>
              <a:t>Dựa</a:t>
            </a:r>
            <a:r>
              <a:rPr lang="en-US" sz="2200" b="1" dirty="0">
                <a:solidFill>
                  <a:schemeClr val="accent1"/>
                </a:solidFill>
              </a:rPr>
              <a:t> </a:t>
            </a:r>
            <a:r>
              <a:rPr lang="en-US" sz="2200" b="1" dirty="0" err="1">
                <a:solidFill>
                  <a:schemeClr val="accent1"/>
                </a:solidFill>
              </a:rPr>
              <a:t>trên</a:t>
            </a:r>
            <a:r>
              <a:rPr lang="en-US" sz="2200" b="1" dirty="0">
                <a:solidFill>
                  <a:schemeClr val="accent1"/>
                </a:solidFill>
              </a:rPr>
              <a:t> </a:t>
            </a:r>
            <a:r>
              <a:rPr lang="en-US" sz="2200" b="1" dirty="0" err="1">
                <a:solidFill>
                  <a:schemeClr val="accent1"/>
                </a:solidFill>
              </a:rPr>
              <a:t>các</a:t>
            </a:r>
            <a:r>
              <a:rPr lang="en-US" sz="2200" b="1" dirty="0">
                <a:solidFill>
                  <a:schemeClr val="accent1"/>
                </a:solidFill>
              </a:rPr>
              <a:t> </a:t>
            </a:r>
            <a:r>
              <a:rPr lang="en-US" sz="2200" b="1" dirty="0" err="1">
                <a:solidFill>
                  <a:schemeClr val="accent1"/>
                </a:solidFill>
              </a:rPr>
              <a:t>báo</a:t>
            </a:r>
            <a:r>
              <a:rPr lang="en-US" sz="2200" b="1" dirty="0">
                <a:solidFill>
                  <a:schemeClr val="accent1"/>
                </a:solidFill>
              </a:rPr>
              <a:t> </a:t>
            </a:r>
            <a:r>
              <a:rPr lang="en-US" sz="2200" b="1" dirty="0" err="1">
                <a:solidFill>
                  <a:schemeClr val="accent1"/>
                </a:solidFill>
              </a:rPr>
              <a:t>cáo</a:t>
            </a:r>
            <a:r>
              <a:rPr lang="en-US" sz="2200" b="1" dirty="0">
                <a:solidFill>
                  <a:schemeClr val="accent1"/>
                </a:solidFill>
              </a:rPr>
              <a:t> </a:t>
            </a:r>
            <a:r>
              <a:rPr lang="en-US" sz="2200" b="1" dirty="0" err="1">
                <a:solidFill>
                  <a:schemeClr val="accent1"/>
                </a:solidFill>
              </a:rPr>
              <a:t>của</a:t>
            </a:r>
            <a:r>
              <a:rPr lang="en-US" sz="2200" b="1" dirty="0">
                <a:solidFill>
                  <a:schemeClr val="accent1"/>
                </a:solidFill>
              </a:rPr>
              <a:t> </a:t>
            </a:r>
            <a:r>
              <a:rPr lang="en-US" sz="2200" b="1" dirty="0" err="1">
                <a:solidFill>
                  <a:schemeClr val="accent1"/>
                </a:solidFill>
              </a:rPr>
              <a:t>Diễn</a:t>
            </a:r>
            <a:r>
              <a:rPr lang="en-US" sz="2200" b="1" dirty="0">
                <a:solidFill>
                  <a:schemeClr val="accent1"/>
                </a:solidFill>
              </a:rPr>
              <a:t> </a:t>
            </a:r>
            <a:r>
              <a:rPr lang="en-US" sz="2200" b="1" dirty="0" err="1">
                <a:solidFill>
                  <a:schemeClr val="accent1"/>
                </a:solidFill>
              </a:rPr>
              <a:t>đàn</a:t>
            </a:r>
            <a:r>
              <a:rPr lang="en-US" sz="2200" b="1" dirty="0">
                <a:solidFill>
                  <a:schemeClr val="accent1"/>
                </a:solidFill>
              </a:rPr>
              <a:t> </a:t>
            </a:r>
            <a:r>
              <a:rPr lang="en-US" sz="2200" b="1" dirty="0" err="1">
                <a:solidFill>
                  <a:schemeClr val="accent1"/>
                </a:solidFill>
              </a:rPr>
              <a:t>Kinh</a:t>
            </a:r>
            <a:r>
              <a:rPr lang="en-US" sz="2200" b="1" dirty="0">
                <a:solidFill>
                  <a:schemeClr val="accent1"/>
                </a:solidFill>
              </a:rPr>
              <a:t> </a:t>
            </a:r>
            <a:r>
              <a:rPr lang="en-US" sz="2200" b="1" dirty="0" err="1">
                <a:solidFill>
                  <a:schemeClr val="accent1"/>
                </a:solidFill>
              </a:rPr>
              <a:t>tế</a:t>
            </a:r>
            <a:r>
              <a:rPr lang="en-US" sz="2200" b="1" dirty="0">
                <a:solidFill>
                  <a:schemeClr val="accent1"/>
                </a:solidFill>
              </a:rPr>
              <a:t> </a:t>
            </a:r>
            <a:r>
              <a:rPr lang="en-US" sz="2200" b="1" dirty="0" err="1">
                <a:solidFill>
                  <a:schemeClr val="accent1"/>
                </a:solidFill>
              </a:rPr>
              <a:t>Thế</a:t>
            </a:r>
            <a:r>
              <a:rPr lang="en-US" sz="2200" b="1" dirty="0">
                <a:solidFill>
                  <a:schemeClr val="accent1"/>
                </a:solidFill>
              </a:rPr>
              <a:t> </a:t>
            </a:r>
            <a:r>
              <a:rPr lang="en-US" sz="2200" b="1" dirty="0" err="1">
                <a:solidFill>
                  <a:schemeClr val="accent1"/>
                </a:solidFill>
              </a:rPr>
              <a:t>giới</a:t>
            </a:r>
            <a:r>
              <a:rPr lang="en-US" sz="2200" b="1" dirty="0">
                <a:solidFill>
                  <a:schemeClr val="accent1"/>
                </a:solidFill>
              </a:rPr>
              <a:t>, McKinsey </a:t>
            </a:r>
            <a:r>
              <a:rPr lang="en-US" sz="2200" b="1" dirty="0" err="1">
                <a:solidFill>
                  <a:schemeClr val="accent1"/>
                </a:solidFill>
              </a:rPr>
              <a:t>và</a:t>
            </a:r>
            <a:r>
              <a:rPr lang="en-US" sz="2200" b="1" dirty="0">
                <a:solidFill>
                  <a:schemeClr val="accent1"/>
                </a:solidFill>
              </a:rPr>
              <a:t> LinkedIn:</a:t>
            </a:r>
            <a:br>
              <a:rPr lang="en-US" sz="2200" b="1" dirty="0">
                <a:solidFill>
                  <a:schemeClr val="accent1"/>
                </a:solidFill>
              </a:rPr>
            </a:br>
            <a:endParaRPr lang="en-US" b="1" dirty="0">
              <a:solidFill>
                <a:schemeClr val="accent1"/>
              </a:solidFill>
            </a:endParaRPr>
          </a:p>
        </p:txBody>
      </p:sp>
      <p:sp>
        <p:nvSpPr>
          <p:cNvPr id="3" name="Content Placeholder 2">
            <a:extLst>
              <a:ext uri="{FF2B5EF4-FFF2-40B4-BE49-F238E27FC236}">
                <a16:creationId xmlns:a16="http://schemas.microsoft.com/office/drawing/2014/main" id="{25CA16EC-B128-4B8E-8BE7-4E5A66EE1A01}"/>
              </a:ext>
            </a:extLst>
          </p:cNvPr>
          <p:cNvSpPr>
            <a:spLocks noGrp="1"/>
          </p:cNvSpPr>
          <p:nvPr>
            <p:ph idx="1"/>
          </p:nvPr>
        </p:nvSpPr>
        <p:spPr/>
        <p:txBody>
          <a:bodyPr>
            <a:normAutofit lnSpcReduction="10000"/>
          </a:bodyPr>
          <a:lstStyle/>
          <a:p>
            <a:pPr marL="0" indent="0">
              <a:buNone/>
            </a:pPr>
            <a:r>
              <a:rPr lang="en-US" b="1" dirty="0">
                <a:solidFill>
                  <a:srgbClr val="C00000"/>
                </a:solidFill>
              </a:rPr>
              <a:t># Top </a:t>
            </a:r>
            <a:r>
              <a:rPr lang="en-US" b="1" dirty="0" err="1">
                <a:solidFill>
                  <a:srgbClr val="C00000"/>
                </a:solidFill>
              </a:rPr>
              <a:t>nghề</a:t>
            </a:r>
            <a:r>
              <a:rPr lang="en-US" b="1" dirty="0">
                <a:solidFill>
                  <a:srgbClr val="C00000"/>
                </a:solidFill>
              </a:rPr>
              <a:t> </a:t>
            </a:r>
            <a:r>
              <a:rPr lang="en-US" b="1" dirty="0" err="1">
                <a:solidFill>
                  <a:srgbClr val="C00000"/>
                </a:solidFill>
              </a:rPr>
              <a:t>nghiệp</a:t>
            </a:r>
            <a:r>
              <a:rPr lang="en-US" b="1" dirty="0">
                <a:solidFill>
                  <a:srgbClr val="C00000"/>
                </a:solidFill>
              </a:rPr>
              <a:t> </a:t>
            </a:r>
            <a:r>
              <a:rPr lang="en-US" b="1" dirty="0" err="1">
                <a:solidFill>
                  <a:srgbClr val="C00000"/>
                </a:solidFill>
              </a:rPr>
              <a:t>phát</a:t>
            </a:r>
            <a:r>
              <a:rPr lang="en-US" b="1" dirty="0">
                <a:solidFill>
                  <a:srgbClr val="C00000"/>
                </a:solidFill>
              </a:rPr>
              <a:t> </a:t>
            </a:r>
            <a:r>
              <a:rPr lang="en-US" b="1" dirty="0" err="1">
                <a:solidFill>
                  <a:srgbClr val="C00000"/>
                </a:solidFill>
              </a:rPr>
              <a:t>triển</a:t>
            </a:r>
            <a:r>
              <a:rPr lang="en-US" b="1" dirty="0">
                <a:solidFill>
                  <a:srgbClr val="C00000"/>
                </a:solidFill>
              </a:rPr>
              <a:t> </a:t>
            </a:r>
            <a:r>
              <a:rPr lang="en-US" b="1" dirty="0" err="1">
                <a:solidFill>
                  <a:srgbClr val="C00000"/>
                </a:solidFill>
              </a:rPr>
              <a:t>mạnh</a:t>
            </a:r>
            <a:r>
              <a:rPr lang="en-US" b="1" dirty="0">
                <a:solidFill>
                  <a:srgbClr val="C00000"/>
                </a:solidFill>
              </a:rPr>
              <a:t>:</a:t>
            </a:r>
            <a:endParaRPr lang="en-US" dirty="0">
              <a:solidFill>
                <a:srgbClr val="C00000"/>
              </a:solidFill>
            </a:endParaRPr>
          </a:p>
          <a:p>
            <a:pPr lvl="0"/>
            <a:r>
              <a:rPr lang="en-US" b="1" dirty="0" err="1">
                <a:solidFill>
                  <a:schemeClr val="accent1"/>
                </a:solidFill>
              </a:rPr>
              <a:t>Chuyên</a:t>
            </a:r>
            <a:r>
              <a:rPr lang="en-US" b="1" dirty="0">
                <a:solidFill>
                  <a:schemeClr val="accent1"/>
                </a:solidFill>
              </a:rPr>
              <a:t> </a:t>
            </a:r>
            <a:r>
              <a:rPr lang="en-US" b="1" dirty="0" err="1">
                <a:solidFill>
                  <a:schemeClr val="accent1"/>
                </a:solidFill>
              </a:rPr>
              <a:t>gia</a:t>
            </a:r>
            <a:r>
              <a:rPr lang="en-US" b="1" dirty="0">
                <a:solidFill>
                  <a:schemeClr val="accent1"/>
                </a:solidFill>
              </a:rPr>
              <a:t> </a:t>
            </a:r>
            <a:r>
              <a:rPr lang="en-US" b="1" dirty="0" err="1">
                <a:solidFill>
                  <a:schemeClr val="accent1"/>
                </a:solidFill>
              </a:rPr>
              <a:t>Trí</a:t>
            </a:r>
            <a:r>
              <a:rPr lang="en-US" b="1" dirty="0">
                <a:solidFill>
                  <a:schemeClr val="accent1"/>
                </a:solidFill>
              </a:rPr>
              <a:t> </a:t>
            </a:r>
            <a:r>
              <a:rPr lang="en-US" b="1" dirty="0" err="1">
                <a:solidFill>
                  <a:schemeClr val="accent1"/>
                </a:solidFill>
              </a:rPr>
              <a:t>tuệ</a:t>
            </a:r>
            <a:r>
              <a:rPr lang="en-US" b="1" dirty="0">
                <a:solidFill>
                  <a:schemeClr val="accent1"/>
                </a:solidFill>
              </a:rPr>
              <a:t> </a:t>
            </a:r>
            <a:r>
              <a:rPr lang="en-US" b="1" dirty="0" err="1">
                <a:solidFill>
                  <a:schemeClr val="accent1"/>
                </a:solidFill>
              </a:rPr>
              <a:t>Nhân</a:t>
            </a:r>
            <a:r>
              <a:rPr lang="en-US" b="1" dirty="0">
                <a:solidFill>
                  <a:schemeClr val="accent1"/>
                </a:solidFill>
              </a:rPr>
              <a:t> </a:t>
            </a:r>
            <a:r>
              <a:rPr lang="en-US" b="1" dirty="0" err="1">
                <a:solidFill>
                  <a:schemeClr val="accent1"/>
                </a:solidFill>
              </a:rPr>
              <a:t>tạo</a:t>
            </a:r>
            <a:endParaRPr lang="en-US" dirty="0">
              <a:solidFill>
                <a:schemeClr val="accent1"/>
              </a:solidFill>
            </a:endParaRPr>
          </a:p>
          <a:p>
            <a:pPr lvl="0"/>
            <a:r>
              <a:rPr lang="en-US" b="1" dirty="0" err="1">
                <a:solidFill>
                  <a:schemeClr val="accent1"/>
                </a:solidFill>
              </a:rPr>
              <a:t>Chuyên</a:t>
            </a:r>
            <a:r>
              <a:rPr lang="en-US" b="1" dirty="0">
                <a:solidFill>
                  <a:schemeClr val="accent1"/>
                </a:solidFill>
              </a:rPr>
              <a:t> </a:t>
            </a:r>
            <a:r>
              <a:rPr lang="en-US" b="1" dirty="0" err="1">
                <a:solidFill>
                  <a:schemeClr val="accent1"/>
                </a:solidFill>
              </a:rPr>
              <a:t>viên</a:t>
            </a:r>
            <a:r>
              <a:rPr lang="en-US" b="1" dirty="0">
                <a:solidFill>
                  <a:schemeClr val="accent1"/>
                </a:solidFill>
              </a:rPr>
              <a:t> </a:t>
            </a:r>
            <a:r>
              <a:rPr lang="en-US" b="1" dirty="0" err="1">
                <a:solidFill>
                  <a:schemeClr val="accent1"/>
                </a:solidFill>
              </a:rPr>
              <a:t>phân</a:t>
            </a:r>
            <a:r>
              <a:rPr lang="en-US" b="1" dirty="0">
                <a:solidFill>
                  <a:schemeClr val="accent1"/>
                </a:solidFill>
              </a:rPr>
              <a:t> </a:t>
            </a:r>
            <a:r>
              <a:rPr lang="en-US" b="1" dirty="0" err="1">
                <a:solidFill>
                  <a:schemeClr val="accent1"/>
                </a:solidFill>
              </a:rPr>
              <a:t>tích</a:t>
            </a:r>
            <a:r>
              <a:rPr lang="en-US" b="1" dirty="0">
                <a:solidFill>
                  <a:schemeClr val="accent1"/>
                </a:solidFill>
              </a:rPr>
              <a:t> </a:t>
            </a:r>
            <a:r>
              <a:rPr lang="en-US" b="1" dirty="0" err="1">
                <a:solidFill>
                  <a:schemeClr val="accent1"/>
                </a:solidFill>
              </a:rPr>
              <a:t>dữ</a:t>
            </a:r>
            <a:r>
              <a:rPr lang="en-US" b="1" dirty="0">
                <a:solidFill>
                  <a:schemeClr val="accent1"/>
                </a:solidFill>
              </a:rPr>
              <a:t> </a:t>
            </a:r>
            <a:r>
              <a:rPr lang="en-US" b="1" dirty="0" err="1">
                <a:solidFill>
                  <a:schemeClr val="accent1"/>
                </a:solidFill>
              </a:rPr>
              <a:t>liệu</a:t>
            </a:r>
            <a:r>
              <a:rPr lang="en-US" b="1" dirty="0">
                <a:solidFill>
                  <a:schemeClr val="accent1"/>
                </a:solidFill>
              </a:rPr>
              <a:t> </a:t>
            </a:r>
            <a:r>
              <a:rPr lang="en-US" b="1" dirty="0" err="1">
                <a:solidFill>
                  <a:schemeClr val="accent1"/>
                </a:solidFill>
              </a:rPr>
              <a:t>lớn</a:t>
            </a:r>
            <a:endParaRPr lang="en-US" dirty="0">
              <a:solidFill>
                <a:schemeClr val="accent1"/>
              </a:solidFill>
            </a:endParaRPr>
          </a:p>
          <a:p>
            <a:pPr lvl="0"/>
            <a:r>
              <a:rPr lang="en-US" b="1" dirty="0" err="1">
                <a:solidFill>
                  <a:schemeClr val="accent1"/>
                </a:solidFill>
              </a:rPr>
              <a:t>Kỹ</a:t>
            </a:r>
            <a:r>
              <a:rPr lang="en-US" b="1" dirty="0">
                <a:solidFill>
                  <a:schemeClr val="accent1"/>
                </a:solidFill>
              </a:rPr>
              <a:t> </a:t>
            </a:r>
            <a:r>
              <a:rPr lang="en-US" b="1" dirty="0" err="1">
                <a:solidFill>
                  <a:schemeClr val="accent1"/>
                </a:solidFill>
              </a:rPr>
              <a:t>sư</a:t>
            </a:r>
            <a:r>
              <a:rPr lang="en-US" b="1" dirty="0">
                <a:solidFill>
                  <a:schemeClr val="accent1"/>
                </a:solidFill>
              </a:rPr>
              <a:t> </a:t>
            </a:r>
            <a:r>
              <a:rPr lang="en-US" b="1" dirty="0" err="1">
                <a:solidFill>
                  <a:schemeClr val="accent1"/>
                </a:solidFill>
              </a:rPr>
              <a:t>phần</a:t>
            </a:r>
            <a:r>
              <a:rPr lang="en-US" b="1" dirty="0">
                <a:solidFill>
                  <a:schemeClr val="accent1"/>
                </a:solidFill>
              </a:rPr>
              <a:t> </a:t>
            </a:r>
            <a:r>
              <a:rPr lang="en-US" b="1" dirty="0" err="1">
                <a:solidFill>
                  <a:schemeClr val="accent1"/>
                </a:solidFill>
              </a:rPr>
              <a:t>mềm</a:t>
            </a:r>
            <a:r>
              <a:rPr lang="en-US" b="1" dirty="0">
                <a:solidFill>
                  <a:schemeClr val="accent1"/>
                </a:solidFill>
              </a:rPr>
              <a:t> &amp; </a:t>
            </a:r>
            <a:r>
              <a:rPr lang="en-US" b="1" dirty="0" err="1">
                <a:solidFill>
                  <a:schemeClr val="accent1"/>
                </a:solidFill>
              </a:rPr>
              <a:t>lập</a:t>
            </a:r>
            <a:r>
              <a:rPr lang="en-US" b="1" dirty="0">
                <a:solidFill>
                  <a:schemeClr val="accent1"/>
                </a:solidFill>
              </a:rPr>
              <a:t> </a:t>
            </a:r>
            <a:r>
              <a:rPr lang="en-US" b="1" dirty="0" err="1">
                <a:solidFill>
                  <a:schemeClr val="accent1"/>
                </a:solidFill>
              </a:rPr>
              <a:t>trình</a:t>
            </a:r>
            <a:r>
              <a:rPr lang="en-US" b="1" dirty="0">
                <a:solidFill>
                  <a:schemeClr val="accent1"/>
                </a:solidFill>
              </a:rPr>
              <a:t> </a:t>
            </a:r>
            <a:r>
              <a:rPr lang="en-US" b="1" dirty="0" err="1">
                <a:solidFill>
                  <a:schemeClr val="accent1"/>
                </a:solidFill>
              </a:rPr>
              <a:t>viên</a:t>
            </a:r>
            <a:r>
              <a:rPr lang="en-US" b="1" dirty="0">
                <a:solidFill>
                  <a:schemeClr val="accent1"/>
                </a:solidFill>
              </a:rPr>
              <a:t> </a:t>
            </a:r>
            <a:r>
              <a:rPr lang="en-US" b="1" dirty="0" err="1">
                <a:solidFill>
                  <a:schemeClr val="accent1"/>
                </a:solidFill>
              </a:rPr>
              <a:t>chuyên</a:t>
            </a:r>
            <a:r>
              <a:rPr lang="en-US" b="1" dirty="0">
                <a:solidFill>
                  <a:schemeClr val="accent1"/>
                </a:solidFill>
              </a:rPr>
              <a:t> </a:t>
            </a:r>
            <a:r>
              <a:rPr lang="en-US" b="1" dirty="0" err="1">
                <a:solidFill>
                  <a:schemeClr val="accent1"/>
                </a:solidFill>
              </a:rPr>
              <a:t>sâu</a:t>
            </a:r>
            <a:endParaRPr lang="en-US" dirty="0">
              <a:solidFill>
                <a:schemeClr val="accent1"/>
              </a:solidFill>
            </a:endParaRPr>
          </a:p>
          <a:p>
            <a:pPr lvl="0"/>
            <a:r>
              <a:rPr lang="en-US" b="1" dirty="0" err="1">
                <a:solidFill>
                  <a:schemeClr val="accent1"/>
                </a:solidFill>
              </a:rPr>
              <a:t>Chuyên</a:t>
            </a:r>
            <a:r>
              <a:rPr lang="en-US" b="1" dirty="0">
                <a:solidFill>
                  <a:schemeClr val="accent1"/>
                </a:solidFill>
              </a:rPr>
              <a:t> </a:t>
            </a:r>
            <a:r>
              <a:rPr lang="en-US" b="1" dirty="0" err="1">
                <a:solidFill>
                  <a:schemeClr val="accent1"/>
                </a:solidFill>
              </a:rPr>
              <a:t>viên</a:t>
            </a:r>
            <a:r>
              <a:rPr lang="en-US" b="1" dirty="0">
                <a:solidFill>
                  <a:schemeClr val="accent1"/>
                </a:solidFill>
              </a:rPr>
              <a:t> an </a:t>
            </a:r>
            <a:r>
              <a:rPr lang="en-US" b="1" dirty="0" err="1">
                <a:solidFill>
                  <a:schemeClr val="accent1"/>
                </a:solidFill>
              </a:rPr>
              <a:t>ninh</a:t>
            </a:r>
            <a:r>
              <a:rPr lang="en-US" b="1" dirty="0">
                <a:solidFill>
                  <a:schemeClr val="accent1"/>
                </a:solidFill>
              </a:rPr>
              <a:t> </a:t>
            </a:r>
            <a:r>
              <a:rPr lang="en-US" b="1" dirty="0" err="1">
                <a:solidFill>
                  <a:schemeClr val="accent1"/>
                </a:solidFill>
              </a:rPr>
              <a:t>mạng</a:t>
            </a:r>
            <a:endParaRPr lang="en-US" dirty="0">
              <a:solidFill>
                <a:schemeClr val="accent1"/>
              </a:solidFill>
            </a:endParaRPr>
          </a:p>
          <a:p>
            <a:pPr lvl="0"/>
            <a:r>
              <a:rPr lang="en-US" b="1" dirty="0" err="1">
                <a:solidFill>
                  <a:schemeClr val="accent1"/>
                </a:solidFill>
              </a:rPr>
              <a:t>Nhà</a:t>
            </a:r>
            <a:r>
              <a:rPr lang="en-US" b="1" dirty="0">
                <a:solidFill>
                  <a:schemeClr val="accent1"/>
                </a:solidFill>
              </a:rPr>
              <a:t> </a:t>
            </a:r>
            <a:r>
              <a:rPr lang="en-US" b="1" dirty="0" err="1">
                <a:solidFill>
                  <a:schemeClr val="accent1"/>
                </a:solidFill>
              </a:rPr>
              <a:t>thiết</a:t>
            </a:r>
            <a:r>
              <a:rPr lang="en-US" b="1" dirty="0">
                <a:solidFill>
                  <a:schemeClr val="accent1"/>
                </a:solidFill>
              </a:rPr>
              <a:t> </a:t>
            </a:r>
            <a:r>
              <a:rPr lang="en-US" b="1" dirty="0" err="1">
                <a:solidFill>
                  <a:schemeClr val="accent1"/>
                </a:solidFill>
              </a:rPr>
              <a:t>kế</a:t>
            </a:r>
            <a:r>
              <a:rPr lang="en-US" b="1" dirty="0">
                <a:solidFill>
                  <a:schemeClr val="accent1"/>
                </a:solidFill>
              </a:rPr>
              <a:t> </a:t>
            </a:r>
            <a:r>
              <a:rPr lang="en-US" b="1" dirty="0" err="1">
                <a:solidFill>
                  <a:schemeClr val="accent1"/>
                </a:solidFill>
              </a:rPr>
              <a:t>trải</a:t>
            </a:r>
            <a:r>
              <a:rPr lang="en-US" b="1" dirty="0">
                <a:solidFill>
                  <a:schemeClr val="accent1"/>
                </a:solidFill>
              </a:rPr>
              <a:t> </a:t>
            </a:r>
            <a:r>
              <a:rPr lang="en-US" b="1" dirty="0" err="1">
                <a:solidFill>
                  <a:schemeClr val="accent1"/>
                </a:solidFill>
              </a:rPr>
              <a:t>nghiệm</a:t>
            </a:r>
            <a:r>
              <a:rPr lang="en-US" b="1" dirty="0">
                <a:solidFill>
                  <a:schemeClr val="accent1"/>
                </a:solidFill>
              </a:rPr>
              <a:t> </a:t>
            </a:r>
            <a:r>
              <a:rPr lang="en-US" b="1" dirty="0" err="1">
                <a:solidFill>
                  <a:schemeClr val="accent1"/>
                </a:solidFill>
              </a:rPr>
              <a:t>số</a:t>
            </a:r>
            <a:r>
              <a:rPr lang="en-US" b="1" dirty="0">
                <a:solidFill>
                  <a:schemeClr val="accent1"/>
                </a:solidFill>
              </a:rPr>
              <a:t> (UX/UI)</a:t>
            </a:r>
            <a:endParaRPr lang="en-US" dirty="0">
              <a:solidFill>
                <a:schemeClr val="accent1"/>
              </a:solidFill>
            </a:endParaRPr>
          </a:p>
          <a:p>
            <a:pPr lvl="0"/>
            <a:r>
              <a:rPr lang="en-US" b="1" dirty="0" err="1">
                <a:solidFill>
                  <a:schemeClr val="accent1"/>
                </a:solidFill>
              </a:rPr>
              <a:t>Chuyên</a:t>
            </a:r>
            <a:r>
              <a:rPr lang="en-US" b="1" dirty="0">
                <a:solidFill>
                  <a:schemeClr val="accent1"/>
                </a:solidFill>
              </a:rPr>
              <a:t> </a:t>
            </a:r>
            <a:r>
              <a:rPr lang="en-US" b="1" dirty="0" err="1">
                <a:solidFill>
                  <a:schemeClr val="accent1"/>
                </a:solidFill>
              </a:rPr>
              <a:t>viên</a:t>
            </a:r>
            <a:r>
              <a:rPr lang="en-US" b="1" dirty="0">
                <a:solidFill>
                  <a:schemeClr val="accent1"/>
                </a:solidFill>
              </a:rPr>
              <a:t> </a:t>
            </a:r>
            <a:r>
              <a:rPr lang="en-US" b="1" dirty="0" err="1">
                <a:solidFill>
                  <a:schemeClr val="accent1"/>
                </a:solidFill>
              </a:rPr>
              <a:t>về</a:t>
            </a:r>
            <a:r>
              <a:rPr lang="en-US" b="1" dirty="0">
                <a:solidFill>
                  <a:schemeClr val="accent1"/>
                </a:solidFill>
              </a:rPr>
              <a:t> </a:t>
            </a:r>
            <a:r>
              <a:rPr lang="en-US" b="1" dirty="0" err="1">
                <a:solidFill>
                  <a:schemeClr val="accent1"/>
                </a:solidFill>
              </a:rPr>
              <a:t>phát</a:t>
            </a:r>
            <a:r>
              <a:rPr lang="en-US" b="1" dirty="0">
                <a:solidFill>
                  <a:schemeClr val="accent1"/>
                </a:solidFill>
              </a:rPr>
              <a:t> </a:t>
            </a:r>
            <a:r>
              <a:rPr lang="en-US" b="1" dirty="0" err="1">
                <a:solidFill>
                  <a:schemeClr val="accent1"/>
                </a:solidFill>
              </a:rPr>
              <a:t>triển</a:t>
            </a:r>
            <a:r>
              <a:rPr lang="en-US" b="1" dirty="0">
                <a:solidFill>
                  <a:schemeClr val="accent1"/>
                </a:solidFill>
              </a:rPr>
              <a:t> </a:t>
            </a:r>
            <a:r>
              <a:rPr lang="en-US" b="1" dirty="0" err="1">
                <a:solidFill>
                  <a:schemeClr val="accent1"/>
                </a:solidFill>
              </a:rPr>
              <a:t>bền</a:t>
            </a:r>
            <a:r>
              <a:rPr lang="en-US" b="1" dirty="0">
                <a:solidFill>
                  <a:schemeClr val="accent1"/>
                </a:solidFill>
              </a:rPr>
              <a:t> </a:t>
            </a:r>
            <a:r>
              <a:rPr lang="en-US" b="1" dirty="0" err="1">
                <a:solidFill>
                  <a:schemeClr val="accent1"/>
                </a:solidFill>
              </a:rPr>
              <a:t>vững</a:t>
            </a:r>
            <a:r>
              <a:rPr lang="en-US" b="1" dirty="0">
                <a:solidFill>
                  <a:schemeClr val="accent1"/>
                </a:solidFill>
              </a:rPr>
              <a:t> &amp; </a:t>
            </a:r>
            <a:r>
              <a:rPr lang="en-US" b="1" dirty="0" err="1">
                <a:solidFill>
                  <a:schemeClr val="accent1"/>
                </a:solidFill>
              </a:rPr>
              <a:t>năng</a:t>
            </a:r>
            <a:r>
              <a:rPr lang="en-US" b="1" dirty="0">
                <a:solidFill>
                  <a:schemeClr val="accent1"/>
                </a:solidFill>
              </a:rPr>
              <a:t> </a:t>
            </a:r>
            <a:r>
              <a:rPr lang="en-US" b="1" dirty="0" err="1">
                <a:solidFill>
                  <a:schemeClr val="accent1"/>
                </a:solidFill>
              </a:rPr>
              <a:t>lượng</a:t>
            </a:r>
            <a:r>
              <a:rPr lang="en-US" b="1" dirty="0">
                <a:solidFill>
                  <a:schemeClr val="accent1"/>
                </a:solidFill>
              </a:rPr>
              <a:t> </a:t>
            </a:r>
            <a:r>
              <a:rPr lang="en-US" b="1" dirty="0" err="1">
                <a:solidFill>
                  <a:schemeClr val="accent1"/>
                </a:solidFill>
              </a:rPr>
              <a:t>xanh</a:t>
            </a:r>
            <a:endParaRPr lang="en-US" dirty="0">
              <a:solidFill>
                <a:schemeClr val="accent1"/>
              </a:solidFill>
            </a:endParaRPr>
          </a:p>
          <a:p>
            <a:pPr lvl="0"/>
            <a:r>
              <a:rPr lang="en-US" b="1" dirty="0" err="1">
                <a:solidFill>
                  <a:schemeClr val="accent1"/>
                </a:solidFill>
              </a:rPr>
              <a:t>Nhà</a:t>
            </a:r>
            <a:r>
              <a:rPr lang="en-US" b="1" dirty="0">
                <a:solidFill>
                  <a:schemeClr val="accent1"/>
                </a:solidFill>
              </a:rPr>
              <a:t> khoa </a:t>
            </a:r>
            <a:r>
              <a:rPr lang="en-US" b="1" dirty="0" err="1">
                <a:solidFill>
                  <a:schemeClr val="accent1"/>
                </a:solidFill>
              </a:rPr>
              <a:t>học</a:t>
            </a:r>
            <a:r>
              <a:rPr lang="en-US" b="1" dirty="0">
                <a:solidFill>
                  <a:schemeClr val="accent1"/>
                </a:solidFill>
              </a:rPr>
              <a:t> </a:t>
            </a:r>
            <a:r>
              <a:rPr lang="en-US" b="1" dirty="0" err="1">
                <a:solidFill>
                  <a:schemeClr val="accent1"/>
                </a:solidFill>
              </a:rPr>
              <a:t>hành</a:t>
            </a:r>
            <a:r>
              <a:rPr lang="en-US" b="1" dirty="0">
                <a:solidFill>
                  <a:schemeClr val="accent1"/>
                </a:solidFill>
              </a:rPr>
              <a:t> vi &amp; </a:t>
            </a:r>
            <a:r>
              <a:rPr lang="en-US" b="1" dirty="0" err="1">
                <a:solidFill>
                  <a:schemeClr val="accent1"/>
                </a:solidFill>
              </a:rPr>
              <a:t>Tâm</a:t>
            </a:r>
            <a:r>
              <a:rPr lang="en-US" b="1" dirty="0">
                <a:solidFill>
                  <a:schemeClr val="accent1"/>
                </a:solidFill>
              </a:rPr>
              <a:t> </a:t>
            </a:r>
            <a:r>
              <a:rPr lang="en-US" b="1" dirty="0" err="1">
                <a:solidFill>
                  <a:schemeClr val="accent1"/>
                </a:solidFill>
              </a:rPr>
              <a:t>lý</a:t>
            </a:r>
            <a:r>
              <a:rPr lang="en-US" b="1" dirty="0">
                <a:solidFill>
                  <a:schemeClr val="accent1"/>
                </a:solidFill>
              </a:rPr>
              <a:t> </a:t>
            </a:r>
            <a:r>
              <a:rPr lang="en-US" b="1" dirty="0" err="1">
                <a:solidFill>
                  <a:schemeClr val="accent1"/>
                </a:solidFill>
              </a:rPr>
              <a:t>học</a:t>
            </a:r>
            <a:r>
              <a:rPr lang="en-US" b="1" dirty="0">
                <a:solidFill>
                  <a:schemeClr val="accent1"/>
                </a:solidFill>
              </a:rPr>
              <a:t> </a:t>
            </a:r>
            <a:r>
              <a:rPr lang="en-US" b="1" dirty="0" err="1">
                <a:solidFill>
                  <a:schemeClr val="accent1"/>
                </a:solidFill>
              </a:rPr>
              <a:t>ứng</a:t>
            </a:r>
            <a:r>
              <a:rPr lang="en-US" b="1" dirty="0">
                <a:solidFill>
                  <a:schemeClr val="accent1"/>
                </a:solidFill>
              </a:rPr>
              <a:t> </a:t>
            </a:r>
            <a:r>
              <a:rPr lang="en-US" b="1" dirty="0" err="1">
                <a:solidFill>
                  <a:schemeClr val="accent1"/>
                </a:solidFill>
              </a:rPr>
              <a:t>dụng</a:t>
            </a:r>
            <a:endParaRPr lang="en-US" dirty="0">
              <a:solidFill>
                <a:schemeClr val="accent1"/>
              </a:solidFill>
            </a:endParaRPr>
          </a:p>
          <a:p>
            <a:pPr lvl="0"/>
            <a:r>
              <a:rPr lang="en-US" b="1" dirty="0" err="1">
                <a:solidFill>
                  <a:schemeClr val="accent1"/>
                </a:solidFill>
              </a:rPr>
              <a:t>Huấn</a:t>
            </a:r>
            <a:r>
              <a:rPr lang="en-US" b="1" dirty="0">
                <a:solidFill>
                  <a:schemeClr val="accent1"/>
                </a:solidFill>
              </a:rPr>
              <a:t> </a:t>
            </a:r>
            <a:r>
              <a:rPr lang="en-US" b="1" dirty="0" err="1">
                <a:solidFill>
                  <a:schemeClr val="accent1"/>
                </a:solidFill>
              </a:rPr>
              <a:t>luyện</a:t>
            </a:r>
            <a:r>
              <a:rPr lang="en-US" b="1" dirty="0">
                <a:solidFill>
                  <a:schemeClr val="accent1"/>
                </a:solidFill>
              </a:rPr>
              <a:t> </a:t>
            </a:r>
            <a:r>
              <a:rPr lang="en-US" b="1" dirty="0" err="1">
                <a:solidFill>
                  <a:schemeClr val="accent1"/>
                </a:solidFill>
              </a:rPr>
              <a:t>viên</a:t>
            </a:r>
            <a:r>
              <a:rPr lang="en-US" b="1" dirty="0">
                <a:solidFill>
                  <a:schemeClr val="accent1"/>
                </a:solidFill>
              </a:rPr>
              <a:t> </a:t>
            </a:r>
            <a:r>
              <a:rPr lang="en-US" b="1" dirty="0" err="1">
                <a:solidFill>
                  <a:schemeClr val="accent1"/>
                </a:solidFill>
              </a:rPr>
              <a:t>chuyển</a:t>
            </a:r>
            <a:r>
              <a:rPr lang="en-US" b="1" dirty="0">
                <a:solidFill>
                  <a:schemeClr val="accent1"/>
                </a:solidFill>
              </a:rPr>
              <a:t> </a:t>
            </a:r>
            <a:r>
              <a:rPr lang="en-US" b="1" dirty="0" err="1">
                <a:solidFill>
                  <a:schemeClr val="accent1"/>
                </a:solidFill>
              </a:rPr>
              <a:t>đổi</a:t>
            </a:r>
            <a:r>
              <a:rPr lang="en-US" b="1" dirty="0">
                <a:solidFill>
                  <a:schemeClr val="accent1"/>
                </a:solidFill>
              </a:rPr>
              <a:t> </a:t>
            </a:r>
            <a:r>
              <a:rPr lang="en-US" b="1" dirty="0" err="1">
                <a:solidFill>
                  <a:schemeClr val="accent1"/>
                </a:solidFill>
              </a:rPr>
              <a:t>số</a:t>
            </a:r>
            <a:r>
              <a:rPr lang="en-US" b="1" dirty="0">
                <a:solidFill>
                  <a:schemeClr val="accent1"/>
                </a:solidFill>
              </a:rPr>
              <a:t> (Digital Transformation Consultant)</a:t>
            </a:r>
            <a:endParaRPr lang="en-US" dirty="0">
              <a:solidFill>
                <a:schemeClr val="accent1"/>
              </a:solidFill>
            </a:endParaRPr>
          </a:p>
          <a:p>
            <a:endParaRPr lang="en-US" dirty="0"/>
          </a:p>
        </p:txBody>
      </p:sp>
    </p:spTree>
    <p:extLst>
      <p:ext uri="{BB962C8B-B14F-4D97-AF65-F5344CB8AC3E}">
        <p14:creationId xmlns:p14="http://schemas.microsoft.com/office/powerpoint/2010/main" val="1297267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sosceles Triangle 16">
            <a:extLst>
              <a:ext uri="{FF2B5EF4-FFF2-40B4-BE49-F238E27FC236}">
                <a16:creationId xmlns:a16="http://schemas.microsoft.com/office/drawing/2014/main" id="{4DB0248B-A0A6-4D6E-AD29-D3F96D50D28A}"/>
              </a:ext>
            </a:extLst>
          </p:cNvPr>
          <p:cNvSpPr/>
          <p:nvPr/>
        </p:nvSpPr>
        <p:spPr>
          <a:xfrm>
            <a:off x="3979467" y="2058795"/>
            <a:ext cx="3300415" cy="2857500"/>
          </a:xfrm>
          <a:prstGeom prst="triangle">
            <a:avLst/>
          </a:prstGeom>
          <a:solidFill>
            <a:schemeClr val="accent6"/>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b="1" dirty="0" err="1">
                <a:solidFill>
                  <a:schemeClr val="bg1"/>
                </a:solidFill>
                <a:latin typeface="Tahoma" panose="020B0604030504040204" pitchFamily="34" charset="0"/>
                <a:ea typeface="Tahoma" panose="020B0604030504040204" pitchFamily="34" charset="0"/>
                <a:cs typeface="Tahoma" panose="020B0604030504040204" pitchFamily="34" charset="0"/>
              </a:rPr>
              <a:t>Thị</a:t>
            </a:r>
            <a:r>
              <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algn="ctr"/>
            <a:r>
              <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rPr>
              <a:t>tr</a:t>
            </a:r>
            <a:r>
              <a:rPr lang="vi-VN" sz="2000" b="1" dirty="0">
                <a:solidFill>
                  <a:schemeClr val="bg1"/>
                </a:solidFill>
                <a:latin typeface="Tahoma" panose="020B0604030504040204" pitchFamily="34" charset="0"/>
                <a:ea typeface="Tahoma" panose="020B0604030504040204" pitchFamily="34" charset="0"/>
                <a:cs typeface="Tahoma" panose="020B0604030504040204" pitchFamily="34" charset="0"/>
              </a:rPr>
              <a:t>ư</a:t>
            </a:r>
            <a:r>
              <a:rPr lang="en-US" sz="2000" b="1" dirty="0" err="1">
                <a:solidFill>
                  <a:schemeClr val="bg1"/>
                </a:solidFill>
                <a:latin typeface="Tahoma" panose="020B0604030504040204" pitchFamily="34" charset="0"/>
                <a:ea typeface="Tahoma" panose="020B0604030504040204" pitchFamily="34" charset="0"/>
                <a:cs typeface="Tahoma" panose="020B0604030504040204" pitchFamily="34" charset="0"/>
              </a:rPr>
              <a:t>ờng</a:t>
            </a:r>
            <a:r>
              <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algn="ctr"/>
            <a:r>
              <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rPr>
              <a:t>lao </a:t>
            </a:r>
            <a:r>
              <a:rPr lang="en-US" sz="2000" b="1" dirty="0" err="1">
                <a:solidFill>
                  <a:schemeClr val="bg1"/>
                </a:solidFill>
                <a:latin typeface="Tahoma" panose="020B0604030504040204" pitchFamily="34" charset="0"/>
                <a:ea typeface="Tahoma" panose="020B0604030504040204" pitchFamily="34" charset="0"/>
                <a:cs typeface="Tahoma" panose="020B0604030504040204" pitchFamily="34" charset="0"/>
              </a:rPr>
              <a:t>động</a:t>
            </a:r>
            <a:endPar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n-US" sz="2000" b="1" dirty="0" err="1">
                <a:solidFill>
                  <a:schemeClr val="bg1"/>
                </a:solidFill>
                <a:latin typeface="Tahoma" panose="020B0604030504040204" pitchFamily="34" charset="0"/>
                <a:ea typeface="Tahoma" panose="020B0604030504040204" pitchFamily="34" charset="0"/>
                <a:cs typeface="Tahoma" panose="020B0604030504040204" pitchFamily="34" charset="0"/>
              </a:rPr>
              <a:t>hiện</a:t>
            </a:r>
            <a:r>
              <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rPr>
              <a:t> nay</a:t>
            </a:r>
          </a:p>
          <a:p>
            <a:pPr algn="ctr"/>
            <a:endPar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a:p>
            <a:pPr algn="ctr"/>
            <a:endPar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a:p>
            <a:pPr algn="ctr"/>
            <a:endPar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sp>
        <p:nvSpPr>
          <p:cNvPr id="18" name="Oval 17">
            <a:extLst>
              <a:ext uri="{FF2B5EF4-FFF2-40B4-BE49-F238E27FC236}">
                <a16:creationId xmlns:a16="http://schemas.microsoft.com/office/drawing/2014/main" id="{4FB2854C-862A-4FE9-BEF1-5F5F7A71C8B1}"/>
              </a:ext>
            </a:extLst>
          </p:cNvPr>
          <p:cNvSpPr/>
          <p:nvPr/>
        </p:nvSpPr>
        <p:spPr>
          <a:xfrm>
            <a:off x="5377261" y="2058795"/>
            <a:ext cx="504825" cy="451659"/>
          </a:xfrm>
          <a:prstGeom prst="ellipse">
            <a:avLst/>
          </a:prstGeom>
          <a:solidFill>
            <a:srgbClr val="FF0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solidFill>
                <a:schemeClr val="accent1"/>
              </a:solidFill>
            </a:endParaRPr>
          </a:p>
        </p:txBody>
      </p:sp>
      <p:sp>
        <p:nvSpPr>
          <p:cNvPr id="19" name="Oval 18">
            <a:extLst>
              <a:ext uri="{FF2B5EF4-FFF2-40B4-BE49-F238E27FC236}">
                <a16:creationId xmlns:a16="http://schemas.microsoft.com/office/drawing/2014/main" id="{A59FF6FA-968A-4097-9D83-B7CB6304E629}"/>
              </a:ext>
            </a:extLst>
          </p:cNvPr>
          <p:cNvSpPr/>
          <p:nvPr/>
        </p:nvSpPr>
        <p:spPr>
          <a:xfrm>
            <a:off x="3712366" y="4631920"/>
            <a:ext cx="504825" cy="451659"/>
          </a:xfrm>
          <a:prstGeom prst="ellipse">
            <a:avLst/>
          </a:prstGeom>
          <a:solidFill>
            <a:srgbClr val="FF0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solidFill>
                <a:schemeClr val="accent1"/>
              </a:solidFill>
            </a:endParaRPr>
          </a:p>
        </p:txBody>
      </p:sp>
      <p:sp>
        <p:nvSpPr>
          <p:cNvPr id="20" name="Oval 19">
            <a:extLst>
              <a:ext uri="{FF2B5EF4-FFF2-40B4-BE49-F238E27FC236}">
                <a16:creationId xmlns:a16="http://schemas.microsoft.com/office/drawing/2014/main" id="{1434EF0D-224B-4C36-AD2D-B787DCAD1952}"/>
              </a:ext>
            </a:extLst>
          </p:cNvPr>
          <p:cNvSpPr/>
          <p:nvPr/>
        </p:nvSpPr>
        <p:spPr>
          <a:xfrm>
            <a:off x="6984605" y="4588609"/>
            <a:ext cx="504825" cy="451659"/>
          </a:xfrm>
          <a:prstGeom prst="ellipse">
            <a:avLst/>
          </a:prstGeom>
          <a:solidFill>
            <a:srgbClr val="FF0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solidFill>
                <a:schemeClr val="accent1"/>
              </a:solidFill>
            </a:endParaRPr>
          </a:p>
        </p:txBody>
      </p:sp>
      <p:sp>
        <p:nvSpPr>
          <p:cNvPr id="2" name="Rectangle 1">
            <a:extLst>
              <a:ext uri="{FF2B5EF4-FFF2-40B4-BE49-F238E27FC236}">
                <a16:creationId xmlns:a16="http://schemas.microsoft.com/office/drawing/2014/main" id="{BC017F70-2A1C-41A5-8775-9ACEB2E6A441}"/>
              </a:ext>
            </a:extLst>
          </p:cNvPr>
          <p:cNvSpPr/>
          <p:nvPr/>
        </p:nvSpPr>
        <p:spPr>
          <a:xfrm>
            <a:off x="3159445" y="1009312"/>
            <a:ext cx="6096000" cy="1384995"/>
          </a:xfrm>
          <a:prstGeom prst="rect">
            <a:avLst/>
          </a:prstGeom>
        </p:spPr>
        <p:txBody>
          <a:bodyPr>
            <a:spAutoFit/>
          </a:bodyPr>
          <a:lstStyle/>
          <a:p>
            <a:pPr lvl="0"/>
            <a:r>
              <a:rPr lang="en-US" sz="2800" b="1" dirty="0" err="1">
                <a:solidFill>
                  <a:schemeClr val="accent1">
                    <a:lumMod val="75000"/>
                  </a:schemeClr>
                </a:solidFill>
              </a:rPr>
              <a:t>Tự</a:t>
            </a:r>
            <a:r>
              <a:rPr lang="en-US" sz="2800" b="1" dirty="0">
                <a:solidFill>
                  <a:schemeClr val="accent1">
                    <a:lumMod val="75000"/>
                  </a:schemeClr>
                </a:solidFill>
              </a:rPr>
              <a:t> </a:t>
            </a:r>
            <a:r>
              <a:rPr lang="en-US" sz="2800" b="1" dirty="0" err="1">
                <a:solidFill>
                  <a:schemeClr val="accent1">
                    <a:lumMod val="75000"/>
                  </a:schemeClr>
                </a:solidFill>
              </a:rPr>
              <a:t>động</a:t>
            </a:r>
            <a:r>
              <a:rPr lang="en-US" sz="2800" b="1" dirty="0">
                <a:solidFill>
                  <a:schemeClr val="accent1">
                    <a:lumMod val="75000"/>
                  </a:schemeClr>
                </a:solidFill>
              </a:rPr>
              <a:t> </a:t>
            </a:r>
            <a:r>
              <a:rPr lang="en-US" sz="2800" b="1" dirty="0" err="1">
                <a:solidFill>
                  <a:schemeClr val="accent1">
                    <a:lumMod val="75000"/>
                  </a:schemeClr>
                </a:solidFill>
              </a:rPr>
              <a:t>hóa</a:t>
            </a:r>
            <a:r>
              <a:rPr lang="en-US" sz="2800" b="1" dirty="0">
                <a:solidFill>
                  <a:schemeClr val="accent1">
                    <a:lumMod val="75000"/>
                  </a:schemeClr>
                </a:solidFill>
              </a:rPr>
              <a:t> &amp; AI</a:t>
            </a:r>
            <a:r>
              <a:rPr lang="en-US" sz="2800" dirty="0">
                <a:solidFill>
                  <a:schemeClr val="accent1">
                    <a:lumMod val="75000"/>
                  </a:schemeClr>
                </a:solidFill>
              </a:rPr>
              <a:t>: </a:t>
            </a:r>
            <a:r>
              <a:rPr lang="en-US" sz="2800" dirty="0" err="1">
                <a:solidFill>
                  <a:schemeClr val="accent1">
                    <a:lumMod val="75000"/>
                  </a:schemeClr>
                </a:solidFill>
              </a:rPr>
              <a:t>Máy</a:t>
            </a:r>
            <a:r>
              <a:rPr lang="en-US" sz="2800" dirty="0">
                <a:solidFill>
                  <a:schemeClr val="accent1">
                    <a:lumMod val="75000"/>
                  </a:schemeClr>
                </a:solidFill>
              </a:rPr>
              <a:t> </a:t>
            </a:r>
            <a:r>
              <a:rPr lang="en-US" sz="2800" dirty="0" err="1">
                <a:solidFill>
                  <a:schemeClr val="accent1">
                    <a:lumMod val="75000"/>
                  </a:schemeClr>
                </a:solidFill>
              </a:rPr>
              <a:t>móc</a:t>
            </a:r>
            <a:r>
              <a:rPr lang="en-US" sz="2800" dirty="0">
                <a:solidFill>
                  <a:schemeClr val="accent1">
                    <a:lumMod val="75000"/>
                  </a:schemeClr>
                </a:solidFill>
              </a:rPr>
              <a:t> </a:t>
            </a:r>
            <a:r>
              <a:rPr lang="en-US" sz="2800" dirty="0" err="1">
                <a:solidFill>
                  <a:schemeClr val="accent1">
                    <a:lumMod val="75000"/>
                  </a:schemeClr>
                </a:solidFill>
              </a:rPr>
              <a:t>làm</a:t>
            </a:r>
            <a:r>
              <a:rPr lang="en-US" sz="2800" dirty="0">
                <a:solidFill>
                  <a:schemeClr val="accent1">
                    <a:lumMod val="75000"/>
                  </a:schemeClr>
                </a:solidFill>
              </a:rPr>
              <a:t> </a:t>
            </a:r>
            <a:r>
              <a:rPr lang="en-US" sz="2800" dirty="0" err="1">
                <a:solidFill>
                  <a:schemeClr val="accent1">
                    <a:lumMod val="75000"/>
                  </a:schemeClr>
                </a:solidFill>
              </a:rPr>
              <a:t>thay</a:t>
            </a:r>
            <a:r>
              <a:rPr lang="en-US" sz="2800" dirty="0">
                <a:solidFill>
                  <a:schemeClr val="accent1">
                    <a:lumMod val="75000"/>
                  </a:schemeClr>
                </a:solidFill>
              </a:rPr>
              <a:t> </a:t>
            </a:r>
            <a:r>
              <a:rPr lang="en-US" sz="2800" dirty="0" err="1">
                <a:solidFill>
                  <a:schemeClr val="accent1">
                    <a:lumMod val="75000"/>
                  </a:schemeClr>
                </a:solidFill>
              </a:rPr>
              <a:t>người</a:t>
            </a:r>
            <a:r>
              <a:rPr lang="en-US" sz="2800" dirty="0">
                <a:solidFill>
                  <a:schemeClr val="accent1">
                    <a:lumMod val="75000"/>
                  </a:schemeClr>
                </a:solidFill>
              </a:rPr>
              <a:t>, con </a:t>
            </a:r>
            <a:r>
              <a:rPr lang="en-US" sz="2800" dirty="0" err="1">
                <a:solidFill>
                  <a:schemeClr val="accent1">
                    <a:lumMod val="75000"/>
                  </a:schemeClr>
                </a:solidFill>
              </a:rPr>
              <a:t>người</a:t>
            </a:r>
            <a:r>
              <a:rPr lang="en-US" sz="2800" dirty="0">
                <a:solidFill>
                  <a:schemeClr val="accent1">
                    <a:lumMod val="75000"/>
                  </a:schemeClr>
                </a:solidFill>
              </a:rPr>
              <a:t> </a:t>
            </a:r>
            <a:r>
              <a:rPr lang="en-US" sz="2800" dirty="0" err="1">
                <a:solidFill>
                  <a:schemeClr val="accent1">
                    <a:lumMod val="75000"/>
                  </a:schemeClr>
                </a:solidFill>
              </a:rPr>
              <a:t>chuyển</a:t>
            </a:r>
            <a:r>
              <a:rPr lang="en-US" sz="2800" dirty="0">
                <a:solidFill>
                  <a:schemeClr val="accent1">
                    <a:lumMod val="75000"/>
                  </a:schemeClr>
                </a:solidFill>
              </a:rPr>
              <a:t> sang </a:t>
            </a:r>
            <a:r>
              <a:rPr lang="en-US" sz="2800" dirty="0" err="1">
                <a:solidFill>
                  <a:schemeClr val="accent1">
                    <a:lumMod val="75000"/>
                  </a:schemeClr>
                </a:solidFill>
              </a:rPr>
              <a:t>công</a:t>
            </a:r>
            <a:r>
              <a:rPr lang="en-US" sz="2800" dirty="0">
                <a:solidFill>
                  <a:schemeClr val="accent1">
                    <a:lumMod val="75000"/>
                  </a:schemeClr>
                </a:solidFill>
              </a:rPr>
              <a:t> </a:t>
            </a:r>
            <a:r>
              <a:rPr lang="en-US" sz="2800" dirty="0" err="1">
                <a:solidFill>
                  <a:schemeClr val="accent1">
                    <a:lumMod val="75000"/>
                  </a:schemeClr>
                </a:solidFill>
              </a:rPr>
              <a:t>việc</a:t>
            </a:r>
            <a:r>
              <a:rPr lang="en-US" sz="2800" dirty="0">
                <a:solidFill>
                  <a:schemeClr val="accent1">
                    <a:lumMod val="75000"/>
                  </a:schemeClr>
                </a:solidFill>
              </a:rPr>
              <a:t> </a:t>
            </a:r>
            <a:r>
              <a:rPr lang="en-US" sz="2800" dirty="0" err="1">
                <a:solidFill>
                  <a:schemeClr val="accent1">
                    <a:lumMod val="75000"/>
                  </a:schemeClr>
                </a:solidFill>
              </a:rPr>
              <a:t>sáng</a:t>
            </a:r>
            <a:r>
              <a:rPr lang="en-US" sz="2800" dirty="0">
                <a:solidFill>
                  <a:schemeClr val="accent1">
                    <a:lumMod val="75000"/>
                  </a:schemeClr>
                </a:solidFill>
              </a:rPr>
              <a:t> </a:t>
            </a:r>
            <a:r>
              <a:rPr lang="en-US" sz="2800" dirty="0" err="1">
                <a:solidFill>
                  <a:schemeClr val="accent1">
                    <a:lumMod val="75000"/>
                  </a:schemeClr>
                </a:solidFill>
              </a:rPr>
              <a:t>tạo</a:t>
            </a:r>
            <a:r>
              <a:rPr lang="en-US" sz="2800" dirty="0">
                <a:solidFill>
                  <a:schemeClr val="accent1">
                    <a:lumMod val="75000"/>
                  </a:schemeClr>
                </a:solidFill>
              </a:rPr>
              <a:t>.</a:t>
            </a:r>
          </a:p>
        </p:txBody>
      </p:sp>
      <p:sp>
        <p:nvSpPr>
          <p:cNvPr id="3" name="Rectangle 2">
            <a:extLst>
              <a:ext uri="{FF2B5EF4-FFF2-40B4-BE49-F238E27FC236}">
                <a16:creationId xmlns:a16="http://schemas.microsoft.com/office/drawing/2014/main" id="{C5764100-7AA5-40A5-A103-09BB333CAD72}"/>
              </a:ext>
            </a:extLst>
          </p:cNvPr>
          <p:cNvSpPr/>
          <p:nvPr/>
        </p:nvSpPr>
        <p:spPr>
          <a:xfrm>
            <a:off x="7660580" y="4667532"/>
            <a:ext cx="3868401" cy="1815882"/>
          </a:xfrm>
          <a:prstGeom prst="rect">
            <a:avLst/>
          </a:prstGeom>
        </p:spPr>
        <p:txBody>
          <a:bodyPr wrap="square">
            <a:spAutoFit/>
          </a:bodyPr>
          <a:lstStyle/>
          <a:p>
            <a:pPr lvl="0" algn="just"/>
            <a:r>
              <a:rPr lang="en-US" sz="2800" b="1" dirty="0">
                <a:solidFill>
                  <a:schemeClr val="accent1">
                    <a:lumMod val="75000"/>
                  </a:schemeClr>
                </a:solidFill>
              </a:rPr>
              <a:t>Freelancer &amp; gig economy</a:t>
            </a:r>
            <a:r>
              <a:rPr lang="en-US" sz="2800" dirty="0">
                <a:solidFill>
                  <a:schemeClr val="accent1">
                    <a:lumMod val="75000"/>
                  </a:schemeClr>
                </a:solidFill>
              </a:rPr>
              <a:t>: </a:t>
            </a:r>
            <a:r>
              <a:rPr lang="en-US" sz="2800" dirty="0" err="1">
                <a:solidFill>
                  <a:schemeClr val="accent1">
                    <a:lumMod val="75000"/>
                  </a:schemeClr>
                </a:solidFill>
              </a:rPr>
              <a:t>Làm</a:t>
            </a:r>
            <a:r>
              <a:rPr lang="en-US" sz="2800" dirty="0">
                <a:solidFill>
                  <a:schemeClr val="accent1">
                    <a:lumMod val="75000"/>
                  </a:schemeClr>
                </a:solidFill>
              </a:rPr>
              <a:t> </a:t>
            </a:r>
            <a:r>
              <a:rPr lang="en-US" sz="2800" dirty="0" err="1">
                <a:solidFill>
                  <a:schemeClr val="accent1">
                    <a:lumMod val="75000"/>
                  </a:schemeClr>
                </a:solidFill>
              </a:rPr>
              <a:t>việc</a:t>
            </a:r>
            <a:r>
              <a:rPr lang="en-US" sz="2800" dirty="0">
                <a:solidFill>
                  <a:schemeClr val="accent1">
                    <a:lumMod val="75000"/>
                  </a:schemeClr>
                </a:solidFill>
              </a:rPr>
              <a:t> </a:t>
            </a:r>
            <a:r>
              <a:rPr lang="en-US" sz="2800" dirty="0" err="1">
                <a:solidFill>
                  <a:schemeClr val="accent1">
                    <a:lumMod val="75000"/>
                  </a:schemeClr>
                </a:solidFill>
              </a:rPr>
              <a:t>tự</a:t>
            </a:r>
            <a:r>
              <a:rPr lang="en-US" sz="2800" dirty="0">
                <a:solidFill>
                  <a:schemeClr val="accent1">
                    <a:lumMod val="75000"/>
                  </a:schemeClr>
                </a:solidFill>
              </a:rPr>
              <a:t> do, </a:t>
            </a:r>
            <a:r>
              <a:rPr lang="en-US" sz="2800" dirty="0" err="1">
                <a:solidFill>
                  <a:schemeClr val="accent1">
                    <a:lumMod val="75000"/>
                  </a:schemeClr>
                </a:solidFill>
              </a:rPr>
              <a:t>linh</a:t>
            </a:r>
            <a:r>
              <a:rPr lang="en-US" sz="2800" dirty="0">
                <a:solidFill>
                  <a:schemeClr val="accent1">
                    <a:lumMod val="75000"/>
                  </a:schemeClr>
                </a:solidFill>
              </a:rPr>
              <a:t> </a:t>
            </a:r>
            <a:r>
              <a:rPr lang="en-US" sz="2800" dirty="0" err="1">
                <a:solidFill>
                  <a:schemeClr val="accent1">
                    <a:lumMod val="75000"/>
                  </a:schemeClr>
                </a:solidFill>
              </a:rPr>
              <a:t>hoạt</a:t>
            </a:r>
            <a:r>
              <a:rPr lang="en-US" sz="2800" dirty="0">
                <a:solidFill>
                  <a:schemeClr val="accent1">
                    <a:lumMod val="75000"/>
                  </a:schemeClr>
                </a:solidFill>
              </a:rPr>
              <a:t> </a:t>
            </a:r>
            <a:r>
              <a:rPr lang="en-US" sz="2800" dirty="0" err="1">
                <a:solidFill>
                  <a:schemeClr val="accent1">
                    <a:lumMod val="75000"/>
                  </a:schemeClr>
                </a:solidFill>
              </a:rPr>
              <a:t>địa</a:t>
            </a:r>
            <a:r>
              <a:rPr lang="en-US" sz="2800" dirty="0">
                <a:solidFill>
                  <a:schemeClr val="accent1">
                    <a:lumMod val="75000"/>
                  </a:schemeClr>
                </a:solidFill>
              </a:rPr>
              <a:t> </a:t>
            </a:r>
            <a:r>
              <a:rPr lang="en-US" sz="2800" dirty="0" err="1">
                <a:solidFill>
                  <a:schemeClr val="accent1">
                    <a:lumMod val="75000"/>
                  </a:schemeClr>
                </a:solidFill>
              </a:rPr>
              <a:t>điểm</a:t>
            </a:r>
            <a:r>
              <a:rPr lang="en-US" sz="2800" dirty="0">
                <a:solidFill>
                  <a:schemeClr val="accent1">
                    <a:lumMod val="75000"/>
                  </a:schemeClr>
                </a:solidFill>
              </a:rPr>
              <a:t> &amp; </a:t>
            </a:r>
            <a:r>
              <a:rPr lang="en-US" sz="2800" dirty="0" err="1">
                <a:solidFill>
                  <a:schemeClr val="accent1">
                    <a:lumMod val="75000"/>
                  </a:schemeClr>
                </a:solidFill>
              </a:rPr>
              <a:t>thời</a:t>
            </a:r>
            <a:r>
              <a:rPr lang="en-US" sz="2800" dirty="0">
                <a:solidFill>
                  <a:schemeClr val="accent1">
                    <a:lumMod val="75000"/>
                  </a:schemeClr>
                </a:solidFill>
              </a:rPr>
              <a:t> </a:t>
            </a:r>
            <a:r>
              <a:rPr lang="en-US" sz="2800" dirty="0" err="1">
                <a:solidFill>
                  <a:schemeClr val="accent1">
                    <a:lumMod val="75000"/>
                  </a:schemeClr>
                </a:solidFill>
              </a:rPr>
              <a:t>gian</a:t>
            </a:r>
            <a:r>
              <a:rPr lang="en-US" sz="2800" dirty="0">
                <a:solidFill>
                  <a:schemeClr val="accent1">
                    <a:lumMod val="75000"/>
                  </a:schemeClr>
                </a:solidFill>
              </a:rPr>
              <a:t>.</a:t>
            </a:r>
          </a:p>
        </p:txBody>
      </p:sp>
      <p:sp>
        <p:nvSpPr>
          <p:cNvPr id="4" name="Rectangle 3">
            <a:extLst>
              <a:ext uri="{FF2B5EF4-FFF2-40B4-BE49-F238E27FC236}">
                <a16:creationId xmlns:a16="http://schemas.microsoft.com/office/drawing/2014/main" id="{B8CE0A78-5C65-4E60-B7D7-F84E5E2102D5}"/>
              </a:ext>
            </a:extLst>
          </p:cNvPr>
          <p:cNvSpPr/>
          <p:nvPr/>
        </p:nvSpPr>
        <p:spPr>
          <a:xfrm>
            <a:off x="248509" y="4667532"/>
            <a:ext cx="3258531" cy="1815882"/>
          </a:xfrm>
          <a:prstGeom prst="rect">
            <a:avLst/>
          </a:prstGeom>
        </p:spPr>
        <p:txBody>
          <a:bodyPr wrap="square">
            <a:spAutoFit/>
          </a:bodyPr>
          <a:lstStyle/>
          <a:p>
            <a:pPr lvl="0" algn="just"/>
            <a:r>
              <a:rPr lang="en-US" sz="2800" b="1" dirty="0" err="1">
                <a:solidFill>
                  <a:schemeClr val="accent1">
                    <a:lumMod val="75000"/>
                  </a:schemeClr>
                </a:solidFill>
              </a:rPr>
              <a:t>Học</a:t>
            </a:r>
            <a:r>
              <a:rPr lang="en-US" sz="2800" b="1" dirty="0">
                <a:solidFill>
                  <a:schemeClr val="accent1">
                    <a:lumMod val="75000"/>
                  </a:schemeClr>
                </a:solidFill>
              </a:rPr>
              <a:t> </a:t>
            </a:r>
            <a:r>
              <a:rPr lang="en-US" sz="2800" b="1" dirty="0" err="1">
                <a:solidFill>
                  <a:schemeClr val="accent1">
                    <a:lumMod val="75000"/>
                  </a:schemeClr>
                </a:solidFill>
              </a:rPr>
              <a:t>tập</a:t>
            </a:r>
            <a:r>
              <a:rPr lang="en-US" sz="2800" b="1" dirty="0">
                <a:solidFill>
                  <a:schemeClr val="accent1">
                    <a:lumMod val="75000"/>
                  </a:schemeClr>
                </a:solidFill>
              </a:rPr>
              <a:t> </a:t>
            </a:r>
            <a:r>
              <a:rPr lang="en-US" sz="2800" b="1" dirty="0" err="1">
                <a:solidFill>
                  <a:schemeClr val="accent1">
                    <a:lumMod val="75000"/>
                  </a:schemeClr>
                </a:solidFill>
              </a:rPr>
              <a:t>suốt</a:t>
            </a:r>
            <a:r>
              <a:rPr lang="en-US" sz="2800" b="1" dirty="0">
                <a:solidFill>
                  <a:schemeClr val="accent1">
                    <a:lumMod val="75000"/>
                  </a:schemeClr>
                </a:solidFill>
              </a:rPr>
              <a:t> </a:t>
            </a:r>
            <a:r>
              <a:rPr lang="en-US" sz="2800" b="1" dirty="0" err="1">
                <a:solidFill>
                  <a:schemeClr val="accent1">
                    <a:lumMod val="75000"/>
                  </a:schemeClr>
                </a:solidFill>
              </a:rPr>
              <a:t>đời</a:t>
            </a:r>
            <a:r>
              <a:rPr lang="en-US" sz="2800" b="1" dirty="0">
                <a:solidFill>
                  <a:schemeClr val="accent1">
                    <a:lumMod val="75000"/>
                  </a:schemeClr>
                </a:solidFill>
              </a:rPr>
              <a:t> (Lifelong Learning)</a:t>
            </a:r>
            <a:r>
              <a:rPr lang="en-US" sz="2800" dirty="0">
                <a:solidFill>
                  <a:schemeClr val="accent1">
                    <a:lumMod val="75000"/>
                  </a:schemeClr>
                </a:solidFill>
              </a:rPr>
              <a:t>: Ai </a:t>
            </a:r>
            <a:r>
              <a:rPr lang="en-US" sz="2800" dirty="0" err="1">
                <a:solidFill>
                  <a:schemeClr val="accent1">
                    <a:lumMod val="75000"/>
                  </a:schemeClr>
                </a:solidFill>
              </a:rPr>
              <a:t>không</a:t>
            </a:r>
            <a:r>
              <a:rPr lang="en-US" sz="2800" dirty="0">
                <a:solidFill>
                  <a:schemeClr val="accent1">
                    <a:lumMod val="75000"/>
                  </a:schemeClr>
                </a:solidFill>
              </a:rPr>
              <a:t> </a:t>
            </a:r>
            <a:r>
              <a:rPr lang="en-US" sz="2800" dirty="0" err="1">
                <a:solidFill>
                  <a:schemeClr val="accent1">
                    <a:lumMod val="75000"/>
                  </a:schemeClr>
                </a:solidFill>
              </a:rPr>
              <a:t>học</a:t>
            </a:r>
            <a:r>
              <a:rPr lang="en-US" sz="2800" dirty="0">
                <a:solidFill>
                  <a:schemeClr val="accent1">
                    <a:lumMod val="75000"/>
                  </a:schemeClr>
                </a:solidFill>
              </a:rPr>
              <a:t> </a:t>
            </a:r>
            <a:r>
              <a:rPr lang="en-US" sz="2800" dirty="0" err="1">
                <a:solidFill>
                  <a:schemeClr val="accent1">
                    <a:lumMod val="75000"/>
                  </a:schemeClr>
                </a:solidFill>
              </a:rPr>
              <a:t>sẽ</a:t>
            </a:r>
            <a:r>
              <a:rPr lang="en-US" sz="2800" dirty="0">
                <a:solidFill>
                  <a:schemeClr val="accent1">
                    <a:lumMod val="75000"/>
                  </a:schemeClr>
                </a:solidFill>
              </a:rPr>
              <a:t> </a:t>
            </a:r>
            <a:r>
              <a:rPr lang="en-US" sz="2800" dirty="0" err="1">
                <a:solidFill>
                  <a:schemeClr val="accent1">
                    <a:lumMod val="75000"/>
                  </a:schemeClr>
                </a:solidFill>
              </a:rPr>
              <a:t>tụt</a:t>
            </a:r>
            <a:r>
              <a:rPr lang="en-US" sz="2800" dirty="0">
                <a:solidFill>
                  <a:schemeClr val="accent1">
                    <a:lumMod val="75000"/>
                  </a:schemeClr>
                </a:solidFill>
              </a:rPr>
              <a:t> </a:t>
            </a:r>
            <a:r>
              <a:rPr lang="en-US" sz="2800" dirty="0" err="1">
                <a:solidFill>
                  <a:schemeClr val="accent1">
                    <a:lumMod val="75000"/>
                  </a:schemeClr>
                </a:solidFill>
              </a:rPr>
              <a:t>lại</a:t>
            </a:r>
            <a:r>
              <a:rPr lang="en-US" sz="2800" dirty="0">
                <a:solidFill>
                  <a:schemeClr val="accent1">
                    <a:lumMod val="75000"/>
                  </a:schemeClr>
                </a:solidFill>
              </a:rPr>
              <a:t> </a:t>
            </a:r>
            <a:r>
              <a:rPr lang="en-US" sz="2800" dirty="0" err="1">
                <a:solidFill>
                  <a:schemeClr val="accent1">
                    <a:lumMod val="75000"/>
                  </a:schemeClr>
                </a:solidFill>
              </a:rPr>
              <a:t>phía</a:t>
            </a:r>
            <a:r>
              <a:rPr lang="en-US" sz="2800" dirty="0">
                <a:solidFill>
                  <a:schemeClr val="accent1">
                    <a:lumMod val="75000"/>
                  </a:schemeClr>
                </a:solidFill>
              </a:rPr>
              <a:t> </a:t>
            </a:r>
            <a:r>
              <a:rPr lang="en-US" sz="2800" dirty="0" err="1">
                <a:solidFill>
                  <a:schemeClr val="accent1">
                    <a:lumMod val="75000"/>
                  </a:schemeClr>
                </a:solidFill>
              </a:rPr>
              <a:t>sau</a:t>
            </a:r>
            <a:r>
              <a:rPr lang="en-US" sz="2800" dirty="0">
                <a:solidFill>
                  <a:schemeClr val="accent1">
                    <a:lumMod val="75000"/>
                  </a:schemeClr>
                </a:solidFill>
              </a:rPr>
              <a:t>.</a:t>
            </a:r>
          </a:p>
        </p:txBody>
      </p:sp>
      <p:sp>
        <p:nvSpPr>
          <p:cNvPr id="23" name="Title 1">
            <a:extLst>
              <a:ext uri="{FF2B5EF4-FFF2-40B4-BE49-F238E27FC236}">
                <a16:creationId xmlns:a16="http://schemas.microsoft.com/office/drawing/2014/main" id="{85FB25A6-8927-4173-B54B-05672432394A}"/>
              </a:ext>
            </a:extLst>
          </p:cNvPr>
          <p:cNvSpPr>
            <a:spLocks noGrp="1"/>
          </p:cNvSpPr>
          <p:nvPr>
            <p:ph type="title"/>
          </p:nvPr>
        </p:nvSpPr>
        <p:spPr>
          <a:xfrm>
            <a:off x="3142" y="0"/>
            <a:ext cx="12188858" cy="923330"/>
          </a:xfrm>
          <a:solidFill>
            <a:schemeClr val="accent1">
              <a:lumMod val="20000"/>
              <a:lumOff val="80000"/>
            </a:schemeClr>
          </a:solidFill>
        </p:spPr>
        <p:txBody>
          <a:bodyPr>
            <a:normAutofit/>
          </a:bodyPr>
          <a:lstStyle/>
          <a:p>
            <a:pPr algn="ctr"/>
            <a:r>
              <a:rPr lang="en-US" b="1" dirty="0" err="1"/>
              <a:t>Những</a:t>
            </a:r>
            <a:r>
              <a:rPr lang="en-US" b="1" dirty="0"/>
              <a:t> </a:t>
            </a:r>
            <a:r>
              <a:rPr lang="en-US" b="1" dirty="0" err="1"/>
              <a:t>xu</a:t>
            </a:r>
            <a:r>
              <a:rPr lang="en-US" b="1" dirty="0"/>
              <a:t> </a:t>
            </a:r>
            <a:r>
              <a:rPr lang="en-US" b="1" dirty="0" err="1"/>
              <a:t>hướng</a:t>
            </a:r>
            <a:r>
              <a:rPr lang="en-US" b="1" dirty="0"/>
              <a:t> </a:t>
            </a:r>
            <a:r>
              <a:rPr lang="en-US" b="1" dirty="0" err="1"/>
              <a:t>định</a:t>
            </a:r>
            <a:r>
              <a:rPr lang="en-US" b="1" dirty="0"/>
              <a:t> </a:t>
            </a:r>
            <a:r>
              <a:rPr lang="en-US" b="1" dirty="0" err="1"/>
              <a:t>hình</a:t>
            </a:r>
            <a:r>
              <a:rPr lang="en-US" b="1" dirty="0"/>
              <a:t> </a:t>
            </a:r>
            <a:r>
              <a:rPr lang="en-US" b="1" dirty="0" err="1"/>
              <a:t>thị</a:t>
            </a:r>
            <a:r>
              <a:rPr lang="en-US" b="1" dirty="0"/>
              <a:t> </a:t>
            </a:r>
            <a:r>
              <a:rPr lang="en-US" b="1" dirty="0" err="1"/>
              <a:t>trường</a:t>
            </a:r>
            <a:r>
              <a:rPr lang="en-US" b="1" dirty="0"/>
              <a:t> lao </a:t>
            </a:r>
            <a:r>
              <a:rPr lang="en-US" b="1" dirty="0" err="1"/>
              <a:t>động</a:t>
            </a:r>
            <a:endParaRPr lang="en-US" dirty="0"/>
          </a:p>
        </p:txBody>
      </p:sp>
    </p:spTree>
    <p:extLst>
      <p:ext uri="{BB962C8B-B14F-4D97-AF65-F5344CB8AC3E}">
        <p14:creationId xmlns:p14="http://schemas.microsoft.com/office/powerpoint/2010/main" val="279166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188AA-38D5-44FD-AB31-18FD9E72D639}"/>
              </a:ext>
            </a:extLst>
          </p:cNvPr>
          <p:cNvSpPr>
            <a:spLocks noGrp="1"/>
          </p:cNvSpPr>
          <p:nvPr>
            <p:ph type="title"/>
          </p:nvPr>
        </p:nvSpPr>
        <p:spPr/>
        <p:txBody>
          <a:bodyPr>
            <a:normAutofit fontScale="90000"/>
          </a:bodyPr>
          <a:lstStyle/>
          <a:p>
            <a:r>
              <a:rPr lang="en-US" b="1" dirty="0"/>
              <a:t>🔹 </a:t>
            </a:r>
            <a:r>
              <a:rPr lang="en-US" sz="6700" b="1" dirty="0" err="1">
                <a:solidFill>
                  <a:srgbClr val="C00000"/>
                </a:solidFill>
              </a:rPr>
              <a:t>Những</a:t>
            </a:r>
            <a:r>
              <a:rPr lang="en-US" sz="6700" b="1" dirty="0">
                <a:solidFill>
                  <a:srgbClr val="C00000"/>
                </a:solidFill>
              </a:rPr>
              <a:t> </a:t>
            </a:r>
            <a:r>
              <a:rPr lang="en-US" sz="6700" b="1" dirty="0" err="1">
                <a:solidFill>
                  <a:srgbClr val="C00000"/>
                </a:solidFill>
              </a:rPr>
              <a:t>kỹ</a:t>
            </a:r>
            <a:r>
              <a:rPr lang="en-US" sz="6700" b="1" dirty="0">
                <a:solidFill>
                  <a:srgbClr val="C00000"/>
                </a:solidFill>
              </a:rPr>
              <a:t> </a:t>
            </a:r>
            <a:r>
              <a:rPr lang="en-US" sz="6700" b="1" dirty="0" err="1">
                <a:solidFill>
                  <a:srgbClr val="C00000"/>
                </a:solidFill>
              </a:rPr>
              <a:t>năng</a:t>
            </a:r>
            <a:r>
              <a:rPr lang="en-US" sz="6700" b="1" dirty="0">
                <a:solidFill>
                  <a:srgbClr val="C00000"/>
                </a:solidFill>
              </a:rPr>
              <a:t> </a:t>
            </a:r>
            <a:r>
              <a:rPr lang="en-US" sz="6700" b="1" dirty="0" err="1">
                <a:solidFill>
                  <a:srgbClr val="C00000"/>
                </a:solidFill>
              </a:rPr>
              <a:t>được</a:t>
            </a:r>
            <a:r>
              <a:rPr lang="en-US" sz="6700" b="1" dirty="0">
                <a:solidFill>
                  <a:srgbClr val="C00000"/>
                </a:solidFill>
              </a:rPr>
              <a:t> </a:t>
            </a:r>
            <a:r>
              <a:rPr lang="en-US" sz="6700" b="1" dirty="0" err="1">
                <a:solidFill>
                  <a:srgbClr val="C00000"/>
                </a:solidFill>
              </a:rPr>
              <a:t>săn</a:t>
            </a:r>
            <a:r>
              <a:rPr lang="en-US" sz="6700" b="1" dirty="0">
                <a:solidFill>
                  <a:srgbClr val="C00000"/>
                </a:solidFill>
              </a:rPr>
              <a:t> </a:t>
            </a:r>
            <a:r>
              <a:rPr lang="en-US" sz="6700" b="1" dirty="0" err="1">
                <a:solidFill>
                  <a:srgbClr val="C00000"/>
                </a:solidFill>
              </a:rPr>
              <a:t>đón</a:t>
            </a:r>
            <a:br>
              <a:rPr lang="en-US" sz="6700" dirty="0">
                <a:solidFill>
                  <a:srgbClr val="C00000"/>
                </a:solidFill>
              </a:rPr>
            </a:br>
            <a:endParaRPr lang="en-US" dirty="0">
              <a:solidFill>
                <a:srgbClr val="C00000"/>
              </a:solidFill>
            </a:endParaRPr>
          </a:p>
        </p:txBody>
      </p:sp>
      <p:sp>
        <p:nvSpPr>
          <p:cNvPr id="3" name="Content Placeholder 2">
            <a:extLst>
              <a:ext uri="{FF2B5EF4-FFF2-40B4-BE49-F238E27FC236}">
                <a16:creationId xmlns:a16="http://schemas.microsoft.com/office/drawing/2014/main" id="{B489341B-95B4-496F-B096-0DC2B791B8D4}"/>
              </a:ext>
            </a:extLst>
          </p:cNvPr>
          <p:cNvSpPr>
            <a:spLocks noGrp="1"/>
          </p:cNvSpPr>
          <p:nvPr>
            <p:ph idx="1"/>
          </p:nvPr>
        </p:nvSpPr>
        <p:spPr>
          <a:xfrm>
            <a:off x="2221387" y="2921045"/>
            <a:ext cx="7544782" cy="772991"/>
          </a:xfrm>
          <a:solidFill>
            <a:srgbClr val="92D050"/>
          </a:solidFill>
          <a:ln>
            <a:solidFill>
              <a:srgbClr val="FF0000"/>
            </a:solidFill>
          </a:ln>
        </p:spPr>
        <p:txBody>
          <a:bodyPr/>
          <a:lstStyle/>
          <a:p>
            <a:pPr marL="0" lvl="0" indent="0">
              <a:buNone/>
            </a:pPr>
            <a:r>
              <a:rPr lang="en-US" sz="3600" dirty="0" err="1"/>
              <a:t>Kỹ</a:t>
            </a:r>
            <a:r>
              <a:rPr lang="en-US" sz="3600" dirty="0"/>
              <a:t> </a:t>
            </a:r>
            <a:r>
              <a:rPr lang="en-US" sz="3600" dirty="0" err="1"/>
              <a:t>năng</a:t>
            </a:r>
            <a:r>
              <a:rPr lang="en-US" sz="3600" dirty="0"/>
              <a:t> </a:t>
            </a:r>
            <a:r>
              <a:rPr lang="en-US" sz="3600" dirty="0" err="1"/>
              <a:t>sử</a:t>
            </a:r>
            <a:r>
              <a:rPr lang="en-US" sz="3600" dirty="0"/>
              <a:t> </a:t>
            </a:r>
            <a:r>
              <a:rPr lang="en-US" sz="3600" dirty="0" err="1"/>
              <a:t>dụng</a:t>
            </a:r>
            <a:r>
              <a:rPr lang="en-US" sz="3600" dirty="0"/>
              <a:t> </a:t>
            </a:r>
            <a:r>
              <a:rPr lang="en-US" sz="3600" dirty="0" err="1"/>
              <a:t>công</a:t>
            </a:r>
            <a:r>
              <a:rPr lang="en-US" sz="3600" dirty="0"/>
              <a:t> </a:t>
            </a:r>
            <a:r>
              <a:rPr lang="en-US" sz="3600" dirty="0" err="1"/>
              <a:t>cụ</a:t>
            </a:r>
            <a:r>
              <a:rPr lang="en-US" sz="3600" dirty="0"/>
              <a:t> </a:t>
            </a:r>
            <a:r>
              <a:rPr lang="en-US" sz="3600" dirty="0" err="1"/>
              <a:t>công</a:t>
            </a:r>
            <a:r>
              <a:rPr lang="en-US" sz="3600" dirty="0"/>
              <a:t> </a:t>
            </a:r>
            <a:r>
              <a:rPr lang="en-US" sz="3600" dirty="0" err="1"/>
              <a:t>nghệ</a:t>
            </a:r>
            <a:r>
              <a:rPr lang="en-US" sz="3600" dirty="0"/>
              <a:t>.</a:t>
            </a:r>
          </a:p>
          <a:p>
            <a:endParaRPr lang="en-US" dirty="0"/>
          </a:p>
        </p:txBody>
      </p:sp>
      <p:sp>
        <p:nvSpPr>
          <p:cNvPr id="4" name="Content Placeholder 2">
            <a:extLst>
              <a:ext uri="{FF2B5EF4-FFF2-40B4-BE49-F238E27FC236}">
                <a16:creationId xmlns:a16="http://schemas.microsoft.com/office/drawing/2014/main" id="{0DFC61C4-2F2A-49F4-B05E-DFC8DD801152}"/>
              </a:ext>
            </a:extLst>
          </p:cNvPr>
          <p:cNvSpPr txBox="1">
            <a:spLocks/>
          </p:cNvSpPr>
          <p:nvPr/>
        </p:nvSpPr>
        <p:spPr>
          <a:xfrm>
            <a:off x="2221387" y="1954196"/>
            <a:ext cx="7544782" cy="772991"/>
          </a:xfrm>
          <a:prstGeom prst="rect">
            <a:avLst/>
          </a:prstGeom>
          <a:solidFill>
            <a:srgbClr val="92D050"/>
          </a:solidFill>
          <a:ln>
            <a:solidFill>
              <a:srgbClr val="FF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dirty="0" err="1"/>
              <a:t>Tư</a:t>
            </a:r>
            <a:r>
              <a:rPr lang="en-US" sz="3600" dirty="0"/>
              <a:t> </a:t>
            </a:r>
            <a:r>
              <a:rPr lang="en-US" sz="3600" dirty="0" err="1"/>
              <a:t>duy</a:t>
            </a:r>
            <a:r>
              <a:rPr lang="en-US" sz="3600" dirty="0"/>
              <a:t> </a:t>
            </a:r>
            <a:r>
              <a:rPr lang="en-US" sz="3600" dirty="0" err="1"/>
              <a:t>phân</a:t>
            </a:r>
            <a:r>
              <a:rPr lang="en-US" sz="3600" dirty="0"/>
              <a:t> </a:t>
            </a:r>
            <a:r>
              <a:rPr lang="en-US" sz="3600" dirty="0" err="1"/>
              <a:t>tích</a:t>
            </a:r>
            <a:r>
              <a:rPr lang="en-US" sz="3600" dirty="0"/>
              <a:t> </a:t>
            </a:r>
            <a:r>
              <a:rPr lang="en-US" sz="3600" dirty="0" err="1"/>
              <a:t>và</a:t>
            </a:r>
            <a:r>
              <a:rPr lang="en-US" sz="3600" dirty="0"/>
              <a:t> </a:t>
            </a:r>
            <a:r>
              <a:rPr lang="en-US" sz="3600" dirty="0" err="1"/>
              <a:t>giải</a:t>
            </a:r>
            <a:r>
              <a:rPr lang="en-US" sz="3600" dirty="0"/>
              <a:t> </a:t>
            </a:r>
            <a:r>
              <a:rPr lang="en-US" sz="3600" dirty="0" err="1"/>
              <a:t>quyết</a:t>
            </a:r>
            <a:r>
              <a:rPr lang="en-US" sz="3600" dirty="0"/>
              <a:t> </a:t>
            </a:r>
            <a:r>
              <a:rPr lang="en-US" sz="3600" dirty="0" err="1"/>
              <a:t>vấn</a:t>
            </a:r>
            <a:r>
              <a:rPr lang="en-US" sz="3600" dirty="0"/>
              <a:t> </a:t>
            </a:r>
            <a:r>
              <a:rPr lang="en-US" sz="3600" dirty="0" err="1"/>
              <a:t>đề</a:t>
            </a:r>
            <a:r>
              <a:rPr lang="en-US" sz="3600" dirty="0"/>
              <a:t>.</a:t>
            </a:r>
          </a:p>
          <a:p>
            <a:endParaRPr lang="en-US" dirty="0"/>
          </a:p>
        </p:txBody>
      </p:sp>
      <p:sp>
        <p:nvSpPr>
          <p:cNvPr id="5" name="Content Placeholder 2">
            <a:extLst>
              <a:ext uri="{FF2B5EF4-FFF2-40B4-BE49-F238E27FC236}">
                <a16:creationId xmlns:a16="http://schemas.microsoft.com/office/drawing/2014/main" id="{ECD38633-9CA8-44EF-B5CA-E25D892818C7}"/>
              </a:ext>
            </a:extLst>
          </p:cNvPr>
          <p:cNvSpPr txBox="1">
            <a:spLocks/>
          </p:cNvSpPr>
          <p:nvPr/>
        </p:nvSpPr>
        <p:spPr>
          <a:xfrm>
            <a:off x="2221386" y="3861401"/>
            <a:ext cx="9543265" cy="917628"/>
          </a:xfrm>
          <a:prstGeom prst="rect">
            <a:avLst/>
          </a:prstGeom>
          <a:solidFill>
            <a:srgbClr val="92D050"/>
          </a:solidFill>
          <a:ln>
            <a:solidFill>
              <a:srgbClr val="FF0000"/>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900" dirty="0" err="1"/>
              <a:t>Giao</a:t>
            </a:r>
            <a:r>
              <a:rPr lang="en-US" sz="3900" dirty="0"/>
              <a:t> </a:t>
            </a:r>
            <a:r>
              <a:rPr lang="en-US" sz="3900" dirty="0" err="1"/>
              <a:t>tiếp</a:t>
            </a:r>
            <a:r>
              <a:rPr lang="en-US" sz="3900" dirty="0"/>
              <a:t> </a:t>
            </a:r>
            <a:r>
              <a:rPr lang="en-US" sz="3900" dirty="0" err="1"/>
              <a:t>trong</a:t>
            </a:r>
            <a:r>
              <a:rPr lang="en-US" sz="3900" dirty="0"/>
              <a:t> </a:t>
            </a:r>
            <a:r>
              <a:rPr lang="en-US" sz="3900" dirty="0" err="1"/>
              <a:t>môi</a:t>
            </a:r>
            <a:r>
              <a:rPr lang="en-US" sz="3900" dirty="0"/>
              <a:t> </a:t>
            </a:r>
            <a:r>
              <a:rPr lang="en-US" sz="3900" dirty="0" err="1"/>
              <a:t>trường</a:t>
            </a:r>
            <a:r>
              <a:rPr lang="en-US" sz="3900" dirty="0"/>
              <a:t> </a:t>
            </a:r>
            <a:r>
              <a:rPr lang="en-US" sz="3900" dirty="0" err="1"/>
              <a:t>đa</a:t>
            </a:r>
            <a:r>
              <a:rPr lang="en-US" sz="3900" dirty="0"/>
              <a:t> </a:t>
            </a:r>
            <a:r>
              <a:rPr lang="en-US" sz="3900" dirty="0" err="1"/>
              <a:t>văn</a:t>
            </a:r>
            <a:r>
              <a:rPr lang="en-US" sz="3900" dirty="0"/>
              <a:t> </a:t>
            </a:r>
            <a:r>
              <a:rPr lang="en-US" sz="3900" dirty="0" err="1"/>
              <a:t>hóa</a:t>
            </a:r>
            <a:r>
              <a:rPr lang="en-US" sz="3900" dirty="0"/>
              <a:t> </a:t>
            </a:r>
            <a:r>
              <a:rPr lang="en-US" sz="3900" dirty="0" err="1"/>
              <a:t>và</a:t>
            </a:r>
            <a:r>
              <a:rPr lang="en-US" sz="3900" dirty="0"/>
              <a:t> </a:t>
            </a:r>
            <a:r>
              <a:rPr lang="en-US" sz="3900" dirty="0" err="1"/>
              <a:t>từ</a:t>
            </a:r>
            <a:r>
              <a:rPr lang="en-US" sz="3900" dirty="0"/>
              <a:t> </a:t>
            </a:r>
            <a:r>
              <a:rPr lang="en-US" sz="3900" dirty="0" err="1"/>
              <a:t>xa</a:t>
            </a:r>
            <a:r>
              <a:rPr lang="en-US" sz="3900" dirty="0"/>
              <a:t>.</a:t>
            </a:r>
          </a:p>
          <a:p>
            <a:endParaRPr lang="en-US" dirty="0"/>
          </a:p>
        </p:txBody>
      </p:sp>
      <p:sp>
        <p:nvSpPr>
          <p:cNvPr id="6" name="Content Placeholder 2">
            <a:extLst>
              <a:ext uri="{FF2B5EF4-FFF2-40B4-BE49-F238E27FC236}">
                <a16:creationId xmlns:a16="http://schemas.microsoft.com/office/drawing/2014/main" id="{4DDAA14C-73E9-469C-9F40-64A03344E865}"/>
              </a:ext>
            </a:extLst>
          </p:cNvPr>
          <p:cNvSpPr txBox="1">
            <a:spLocks/>
          </p:cNvSpPr>
          <p:nvPr/>
        </p:nvSpPr>
        <p:spPr>
          <a:xfrm>
            <a:off x="2221386" y="4997606"/>
            <a:ext cx="9543264" cy="572294"/>
          </a:xfrm>
          <a:prstGeom prst="rect">
            <a:avLst/>
          </a:prstGeom>
          <a:solidFill>
            <a:srgbClr val="92D050"/>
          </a:solidFill>
          <a:ln>
            <a:solidFill>
              <a:srgbClr val="FF0000"/>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dirty="0" err="1"/>
              <a:t>Khả</a:t>
            </a:r>
            <a:r>
              <a:rPr lang="en-US" sz="3600" dirty="0"/>
              <a:t> </a:t>
            </a:r>
            <a:r>
              <a:rPr lang="en-US" sz="3600" dirty="0" err="1"/>
              <a:t>năng</a:t>
            </a:r>
            <a:r>
              <a:rPr lang="en-US" sz="3600" dirty="0"/>
              <a:t> </a:t>
            </a:r>
            <a:r>
              <a:rPr lang="en-US" sz="3600" dirty="0" err="1"/>
              <a:t>học</a:t>
            </a:r>
            <a:r>
              <a:rPr lang="en-US" sz="3600" dirty="0"/>
              <a:t> </a:t>
            </a:r>
            <a:r>
              <a:rPr lang="en-US" sz="3600" dirty="0" err="1"/>
              <a:t>hỏi</a:t>
            </a:r>
            <a:r>
              <a:rPr lang="en-US" sz="3600" dirty="0"/>
              <a:t> </a:t>
            </a:r>
            <a:r>
              <a:rPr lang="en-US" sz="3600" dirty="0" err="1"/>
              <a:t>suốt</a:t>
            </a:r>
            <a:r>
              <a:rPr lang="en-US" sz="3600" dirty="0"/>
              <a:t> </a:t>
            </a:r>
            <a:r>
              <a:rPr lang="en-US" sz="3600" dirty="0" err="1"/>
              <a:t>đời</a:t>
            </a:r>
            <a:r>
              <a:rPr lang="en-US" sz="3600" dirty="0"/>
              <a:t>.</a:t>
            </a:r>
          </a:p>
          <a:p>
            <a:endParaRPr lang="en-US" dirty="0"/>
          </a:p>
        </p:txBody>
      </p:sp>
      <p:sp>
        <p:nvSpPr>
          <p:cNvPr id="7" name="Arrow: Right 6">
            <a:extLst>
              <a:ext uri="{FF2B5EF4-FFF2-40B4-BE49-F238E27FC236}">
                <a16:creationId xmlns:a16="http://schemas.microsoft.com/office/drawing/2014/main" id="{044FFABF-4E11-4E94-BBE8-A2A37CF3F13F}"/>
              </a:ext>
            </a:extLst>
          </p:cNvPr>
          <p:cNvSpPr/>
          <p:nvPr/>
        </p:nvSpPr>
        <p:spPr>
          <a:xfrm>
            <a:off x="842028" y="1987550"/>
            <a:ext cx="980387" cy="5722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5A400A5B-721B-4983-8254-CA72A52F4492}"/>
              </a:ext>
            </a:extLst>
          </p:cNvPr>
          <p:cNvSpPr/>
          <p:nvPr/>
        </p:nvSpPr>
        <p:spPr>
          <a:xfrm>
            <a:off x="842028" y="2900225"/>
            <a:ext cx="980387" cy="5722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9000E260-BB9A-4298-8330-4696D3244A35}"/>
              </a:ext>
            </a:extLst>
          </p:cNvPr>
          <p:cNvSpPr/>
          <p:nvPr/>
        </p:nvSpPr>
        <p:spPr>
          <a:xfrm>
            <a:off x="838200" y="4009975"/>
            <a:ext cx="980387" cy="5722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65F03B93-B002-408A-A4A4-4427F47A224F}"/>
              </a:ext>
            </a:extLst>
          </p:cNvPr>
          <p:cNvSpPr/>
          <p:nvPr/>
        </p:nvSpPr>
        <p:spPr>
          <a:xfrm>
            <a:off x="838199" y="4997606"/>
            <a:ext cx="980387" cy="5722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2225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tar: 5 Points 8">
            <a:extLst>
              <a:ext uri="{FF2B5EF4-FFF2-40B4-BE49-F238E27FC236}">
                <a16:creationId xmlns:a16="http://schemas.microsoft.com/office/drawing/2014/main" id="{66476AA9-6E93-4A8B-A2F0-4FF226DF1751}"/>
              </a:ext>
            </a:extLst>
          </p:cNvPr>
          <p:cNvSpPr/>
          <p:nvPr/>
        </p:nvSpPr>
        <p:spPr>
          <a:xfrm>
            <a:off x="3803908" y="1577326"/>
            <a:ext cx="4584184" cy="3607731"/>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B21027D-68DA-4EA0-AE0E-F027D11FDC04}"/>
              </a:ext>
            </a:extLst>
          </p:cNvPr>
          <p:cNvSpPr/>
          <p:nvPr/>
        </p:nvSpPr>
        <p:spPr>
          <a:xfrm>
            <a:off x="4077096" y="426224"/>
            <a:ext cx="4169789" cy="1200329"/>
          </a:xfrm>
          <a:prstGeom prst="rect">
            <a:avLst/>
          </a:prstGeom>
        </p:spPr>
        <p:txBody>
          <a:bodyPr wrap="square">
            <a:spAutoFit/>
          </a:bodyPr>
          <a:lstStyle/>
          <a:p>
            <a:pPr lvl="0" algn="ctr"/>
            <a:r>
              <a:rPr lang="en-US" sz="2400" b="1" dirty="0" err="1">
                <a:solidFill>
                  <a:srgbClr val="C00000"/>
                </a:solidFill>
              </a:rPr>
              <a:t>Cập</a:t>
            </a:r>
            <a:r>
              <a:rPr lang="en-US" sz="2400" b="1" dirty="0">
                <a:solidFill>
                  <a:srgbClr val="C00000"/>
                </a:solidFill>
              </a:rPr>
              <a:t> </a:t>
            </a:r>
            <a:r>
              <a:rPr lang="en-US" sz="2400" b="1" dirty="0" err="1">
                <a:solidFill>
                  <a:srgbClr val="C00000"/>
                </a:solidFill>
              </a:rPr>
              <a:t>nhật</a:t>
            </a:r>
            <a:r>
              <a:rPr lang="en-US" sz="2400" b="1" dirty="0">
                <a:solidFill>
                  <a:srgbClr val="C00000"/>
                </a:solidFill>
              </a:rPr>
              <a:t> </a:t>
            </a:r>
            <a:r>
              <a:rPr lang="en-US" sz="2400" b="1" dirty="0" err="1">
                <a:solidFill>
                  <a:srgbClr val="C00000"/>
                </a:solidFill>
              </a:rPr>
              <a:t>kiến</a:t>
            </a:r>
            <a:r>
              <a:rPr lang="en-US" sz="2400" b="1" dirty="0">
                <a:solidFill>
                  <a:srgbClr val="C00000"/>
                </a:solidFill>
              </a:rPr>
              <a:t> </a:t>
            </a:r>
            <a:r>
              <a:rPr lang="en-US" sz="2400" b="1" dirty="0" err="1">
                <a:solidFill>
                  <a:srgbClr val="C00000"/>
                </a:solidFill>
              </a:rPr>
              <a:t>thức</a:t>
            </a:r>
            <a:r>
              <a:rPr lang="en-US" sz="2400" b="1" dirty="0">
                <a:solidFill>
                  <a:srgbClr val="C00000"/>
                </a:solidFill>
              </a:rPr>
              <a:t> </a:t>
            </a:r>
            <a:r>
              <a:rPr lang="en-US" sz="2400" b="1" dirty="0" err="1">
                <a:solidFill>
                  <a:srgbClr val="C00000"/>
                </a:solidFill>
              </a:rPr>
              <a:t>số</a:t>
            </a:r>
            <a:r>
              <a:rPr lang="en-US" sz="2400" dirty="0">
                <a:solidFill>
                  <a:srgbClr val="C00000"/>
                </a:solidFill>
              </a:rPr>
              <a:t> – </a:t>
            </a:r>
            <a:r>
              <a:rPr lang="en-US" sz="2400" dirty="0" err="1">
                <a:solidFill>
                  <a:srgbClr val="C00000"/>
                </a:solidFill>
              </a:rPr>
              <a:t>học</a:t>
            </a:r>
            <a:r>
              <a:rPr lang="en-US" sz="2400" dirty="0">
                <a:solidFill>
                  <a:srgbClr val="C00000"/>
                </a:solidFill>
              </a:rPr>
              <a:t> </a:t>
            </a:r>
            <a:r>
              <a:rPr lang="en-US" sz="2400" dirty="0" err="1">
                <a:solidFill>
                  <a:srgbClr val="C00000"/>
                </a:solidFill>
              </a:rPr>
              <a:t>các</a:t>
            </a:r>
            <a:r>
              <a:rPr lang="en-US" sz="2400" dirty="0">
                <a:solidFill>
                  <a:srgbClr val="C00000"/>
                </a:solidFill>
              </a:rPr>
              <a:t> </a:t>
            </a:r>
            <a:r>
              <a:rPr lang="en-US" sz="2400" dirty="0" err="1">
                <a:solidFill>
                  <a:srgbClr val="C00000"/>
                </a:solidFill>
              </a:rPr>
              <a:t>công</a:t>
            </a:r>
            <a:r>
              <a:rPr lang="en-US" sz="2400" dirty="0">
                <a:solidFill>
                  <a:srgbClr val="C00000"/>
                </a:solidFill>
              </a:rPr>
              <a:t> </a:t>
            </a:r>
            <a:r>
              <a:rPr lang="en-US" sz="2400" dirty="0" err="1">
                <a:solidFill>
                  <a:srgbClr val="C00000"/>
                </a:solidFill>
              </a:rPr>
              <a:t>cụ</a:t>
            </a:r>
            <a:r>
              <a:rPr lang="en-US" sz="2400" dirty="0">
                <a:solidFill>
                  <a:srgbClr val="C00000"/>
                </a:solidFill>
              </a:rPr>
              <a:t> </a:t>
            </a:r>
            <a:r>
              <a:rPr lang="en-US" sz="2400" dirty="0" err="1">
                <a:solidFill>
                  <a:srgbClr val="C00000"/>
                </a:solidFill>
              </a:rPr>
              <a:t>như</a:t>
            </a:r>
            <a:r>
              <a:rPr lang="en-US" sz="2400" dirty="0">
                <a:solidFill>
                  <a:srgbClr val="C00000"/>
                </a:solidFill>
              </a:rPr>
              <a:t> Python, Excel </a:t>
            </a:r>
            <a:r>
              <a:rPr lang="en-US" sz="2400" dirty="0" err="1">
                <a:solidFill>
                  <a:srgbClr val="C00000"/>
                </a:solidFill>
              </a:rPr>
              <a:t>nâng</a:t>
            </a:r>
            <a:r>
              <a:rPr lang="en-US" sz="2400" dirty="0">
                <a:solidFill>
                  <a:srgbClr val="C00000"/>
                </a:solidFill>
              </a:rPr>
              <a:t> </a:t>
            </a:r>
            <a:r>
              <a:rPr lang="en-US" sz="2400" dirty="0" err="1">
                <a:solidFill>
                  <a:srgbClr val="C00000"/>
                </a:solidFill>
              </a:rPr>
              <a:t>cao</a:t>
            </a:r>
            <a:r>
              <a:rPr lang="en-US" sz="2400" dirty="0">
                <a:solidFill>
                  <a:srgbClr val="C00000"/>
                </a:solidFill>
              </a:rPr>
              <a:t>, SQL, Canva, </a:t>
            </a:r>
            <a:r>
              <a:rPr lang="en-US" sz="2400" dirty="0" err="1">
                <a:solidFill>
                  <a:srgbClr val="C00000"/>
                </a:solidFill>
              </a:rPr>
              <a:t>ChatGPT</a:t>
            </a:r>
            <a:r>
              <a:rPr lang="en-US" sz="2400" dirty="0">
                <a:solidFill>
                  <a:srgbClr val="C00000"/>
                </a:solidFill>
              </a:rPr>
              <a:t>...</a:t>
            </a:r>
          </a:p>
        </p:txBody>
      </p:sp>
      <p:sp>
        <p:nvSpPr>
          <p:cNvPr id="11" name="Rectangle 10">
            <a:extLst>
              <a:ext uri="{FF2B5EF4-FFF2-40B4-BE49-F238E27FC236}">
                <a16:creationId xmlns:a16="http://schemas.microsoft.com/office/drawing/2014/main" id="{36E486E1-38E5-4B78-81EE-3F4C55CB38EF}"/>
              </a:ext>
            </a:extLst>
          </p:cNvPr>
          <p:cNvSpPr/>
          <p:nvPr/>
        </p:nvSpPr>
        <p:spPr>
          <a:xfrm>
            <a:off x="8642022" y="2370867"/>
            <a:ext cx="2733773" cy="1569660"/>
          </a:xfrm>
          <a:prstGeom prst="rect">
            <a:avLst/>
          </a:prstGeom>
        </p:spPr>
        <p:txBody>
          <a:bodyPr wrap="square">
            <a:spAutoFit/>
          </a:bodyPr>
          <a:lstStyle/>
          <a:p>
            <a:pPr lvl="0" algn="ctr"/>
            <a:r>
              <a:rPr lang="en-US" sz="2400" b="1" dirty="0" err="1">
                <a:solidFill>
                  <a:srgbClr val="C00000"/>
                </a:solidFill>
              </a:rPr>
              <a:t>Phát</a:t>
            </a:r>
            <a:r>
              <a:rPr lang="en-US" sz="2400" b="1" dirty="0">
                <a:solidFill>
                  <a:srgbClr val="C00000"/>
                </a:solidFill>
              </a:rPr>
              <a:t> </a:t>
            </a:r>
            <a:r>
              <a:rPr lang="en-US" sz="2400" b="1" dirty="0" err="1">
                <a:solidFill>
                  <a:srgbClr val="C00000"/>
                </a:solidFill>
              </a:rPr>
              <a:t>triển</a:t>
            </a:r>
            <a:r>
              <a:rPr lang="en-US" sz="2400" b="1" dirty="0">
                <a:solidFill>
                  <a:srgbClr val="C00000"/>
                </a:solidFill>
              </a:rPr>
              <a:t> </a:t>
            </a:r>
            <a:r>
              <a:rPr lang="en-US" sz="2400" b="1" dirty="0" err="1">
                <a:solidFill>
                  <a:srgbClr val="C00000"/>
                </a:solidFill>
              </a:rPr>
              <a:t>kỹ</a:t>
            </a:r>
            <a:r>
              <a:rPr lang="en-US" sz="2400" b="1" dirty="0">
                <a:solidFill>
                  <a:srgbClr val="C00000"/>
                </a:solidFill>
              </a:rPr>
              <a:t> </a:t>
            </a:r>
            <a:r>
              <a:rPr lang="en-US" sz="2400" b="1" dirty="0" err="1">
                <a:solidFill>
                  <a:srgbClr val="C00000"/>
                </a:solidFill>
              </a:rPr>
              <a:t>năng</a:t>
            </a:r>
            <a:r>
              <a:rPr lang="en-US" sz="2400" b="1" dirty="0">
                <a:solidFill>
                  <a:srgbClr val="C00000"/>
                </a:solidFill>
              </a:rPr>
              <a:t> </a:t>
            </a:r>
            <a:r>
              <a:rPr lang="en-US" sz="2400" b="1" dirty="0" err="1">
                <a:solidFill>
                  <a:srgbClr val="C00000"/>
                </a:solidFill>
              </a:rPr>
              <a:t>mềm</a:t>
            </a:r>
            <a:r>
              <a:rPr lang="en-US" sz="2400" dirty="0">
                <a:solidFill>
                  <a:srgbClr val="C00000"/>
                </a:solidFill>
              </a:rPr>
              <a:t> – </a:t>
            </a:r>
            <a:r>
              <a:rPr lang="en-US" sz="2400" dirty="0" err="1">
                <a:solidFill>
                  <a:srgbClr val="C00000"/>
                </a:solidFill>
              </a:rPr>
              <a:t>giao</a:t>
            </a:r>
            <a:r>
              <a:rPr lang="en-US" sz="2400" dirty="0">
                <a:solidFill>
                  <a:srgbClr val="C00000"/>
                </a:solidFill>
              </a:rPr>
              <a:t> </a:t>
            </a:r>
            <a:r>
              <a:rPr lang="en-US" sz="2400" dirty="0" err="1">
                <a:solidFill>
                  <a:srgbClr val="C00000"/>
                </a:solidFill>
              </a:rPr>
              <a:t>tiếp</a:t>
            </a:r>
            <a:r>
              <a:rPr lang="en-US" sz="2400" dirty="0">
                <a:solidFill>
                  <a:srgbClr val="C00000"/>
                </a:solidFill>
              </a:rPr>
              <a:t>, </a:t>
            </a:r>
            <a:r>
              <a:rPr lang="en-US" sz="2400" dirty="0" err="1">
                <a:solidFill>
                  <a:srgbClr val="C00000"/>
                </a:solidFill>
              </a:rPr>
              <a:t>tư</a:t>
            </a:r>
            <a:r>
              <a:rPr lang="en-US" sz="2400" dirty="0">
                <a:solidFill>
                  <a:srgbClr val="C00000"/>
                </a:solidFill>
              </a:rPr>
              <a:t> </a:t>
            </a:r>
            <a:r>
              <a:rPr lang="en-US" sz="2400" dirty="0" err="1">
                <a:solidFill>
                  <a:srgbClr val="C00000"/>
                </a:solidFill>
              </a:rPr>
              <a:t>duy</a:t>
            </a:r>
            <a:r>
              <a:rPr lang="en-US" sz="2400" dirty="0">
                <a:solidFill>
                  <a:srgbClr val="C00000"/>
                </a:solidFill>
              </a:rPr>
              <a:t> </a:t>
            </a:r>
            <a:r>
              <a:rPr lang="en-US" sz="2400" dirty="0" err="1">
                <a:solidFill>
                  <a:srgbClr val="C00000"/>
                </a:solidFill>
              </a:rPr>
              <a:t>phản</a:t>
            </a:r>
            <a:r>
              <a:rPr lang="en-US" sz="2400" dirty="0">
                <a:solidFill>
                  <a:srgbClr val="C00000"/>
                </a:solidFill>
              </a:rPr>
              <a:t> </a:t>
            </a:r>
            <a:r>
              <a:rPr lang="en-US" sz="2400" dirty="0" err="1">
                <a:solidFill>
                  <a:srgbClr val="C00000"/>
                </a:solidFill>
              </a:rPr>
              <a:t>biện</a:t>
            </a:r>
            <a:r>
              <a:rPr lang="en-US" sz="2400" dirty="0">
                <a:solidFill>
                  <a:srgbClr val="C00000"/>
                </a:solidFill>
              </a:rPr>
              <a:t>, </a:t>
            </a:r>
            <a:r>
              <a:rPr lang="en-US" sz="2400" dirty="0" err="1">
                <a:solidFill>
                  <a:srgbClr val="C00000"/>
                </a:solidFill>
              </a:rPr>
              <a:t>làm</a:t>
            </a:r>
            <a:r>
              <a:rPr lang="en-US" sz="2400" dirty="0">
                <a:solidFill>
                  <a:srgbClr val="C00000"/>
                </a:solidFill>
              </a:rPr>
              <a:t> </a:t>
            </a:r>
            <a:r>
              <a:rPr lang="en-US" sz="2400" dirty="0" err="1">
                <a:solidFill>
                  <a:srgbClr val="C00000"/>
                </a:solidFill>
              </a:rPr>
              <a:t>việc</a:t>
            </a:r>
            <a:r>
              <a:rPr lang="en-US" sz="2400" dirty="0">
                <a:solidFill>
                  <a:srgbClr val="C00000"/>
                </a:solidFill>
              </a:rPr>
              <a:t> </a:t>
            </a:r>
            <a:r>
              <a:rPr lang="en-US" sz="2400" dirty="0" err="1">
                <a:solidFill>
                  <a:srgbClr val="C00000"/>
                </a:solidFill>
              </a:rPr>
              <a:t>nhóm</a:t>
            </a:r>
            <a:r>
              <a:rPr lang="en-US" sz="2400" dirty="0">
                <a:solidFill>
                  <a:srgbClr val="C00000"/>
                </a:solidFill>
              </a:rPr>
              <a:t> online.</a:t>
            </a:r>
          </a:p>
        </p:txBody>
      </p:sp>
      <p:sp>
        <p:nvSpPr>
          <p:cNvPr id="12" name="Rectangle 11">
            <a:extLst>
              <a:ext uri="{FF2B5EF4-FFF2-40B4-BE49-F238E27FC236}">
                <a16:creationId xmlns:a16="http://schemas.microsoft.com/office/drawing/2014/main" id="{8A08DCCD-FB2C-41B9-8E51-1B313C8EDC31}"/>
              </a:ext>
            </a:extLst>
          </p:cNvPr>
          <p:cNvSpPr/>
          <p:nvPr/>
        </p:nvSpPr>
        <p:spPr>
          <a:xfrm>
            <a:off x="7550252" y="5205312"/>
            <a:ext cx="4033493" cy="1569660"/>
          </a:xfrm>
          <a:prstGeom prst="rect">
            <a:avLst/>
          </a:prstGeom>
        </p:spPr>
        <p:txBody>
          <a:bodyPr wrap="square">
            <a:spAutoFit/>
          </a:bodyPr>
          <a:lstStyle/>
          <a:p>
            <a:pPr lvl="0" algn="ctr"/>
            <a:r>
              <a:rPr lang="en-US" sz="2400" b="1" dirty="0" err="1">
                <a:solidFill>
                  <a:srgbClr val="C00000"/>
                </a:solidFill>
              </a:rPr>
              <a:t>Học</a:t>
            </a:r>
            <a:r>
              <a:rPr lang="en-US" sz="2400" b="1" dirty="0">
                <a:solidFill>
                  <a:srgbClr val="C00000"/>
                </a:solidFill>
              </a:rPr>
              <a:t> song </a:t>
            </a:r>
            <a:r>
              <a:rPr lang="en-US" sz="2400" b="1" dirty="0" err="1">
                <a:solidFill>
                  <a:srgbClr val="C00000"/>
                </a:solidFill>
              </a:rPr>
              <a:t>song</a:t>
            </a:r>
            <a:r>
              <a:rPr lang="en-US" sz="2400" b="1" dirty="0">
                <a:solidFill>
                  <a:srgbClr val="C00000"/>
                </a:solidFill>
              </a:rPr>
              <a:t> </a:t>
            </a:r>
            <a:r>
              <a:rPr lang="en-US" sz="2400" b="1" dirty="0" err="1">
                <a:solidFill>
                  <a:srgbClr val="C00000"/>
                </a:solidFill>
              </a:rPr>
              <a:t>kỹ</a:t>
            </a:r>
            <a:r>
              <a:rPr lang="en-US" sz="2400" b="1" dirty="0">
                <a:solidFill>
                  <a:srgbClr val="C00000"/>
                </a:solidFill>
              </a:rPr>
              <a:t> </a:t>
            </a:r>
            <a:r>
              <a:rPr lang="en-US" sz="2400" b="1" dirty="0" err="1">
                <a:solidFill>
                  <a:srgbClr val="C00000"/>
                </a:solidFill>
              </a:rPr>
              <a:t>năng</a:t>
            </a:r>
            <a:r>
              <a:rPr lang="en-US" sz="2400" b="1" dirty="0">
                <a:solidFill>
                  <a:srgbClr val="C00000"/>
                </a:solidFill>
              </a:rPr>
              <a:t> </a:t>
            </a:r>
            <a:r>
              <a:rPr lang="en-US" sz="2400" b="1" dirty="0" err="1">
                <a:solidFill>
                  <a:srgbClr val="C00000"/>
                </a:solidFill>
              </a:rPr>
              <a:t>mới</a:t>
            </a:r>
            <a:r>
              <a:rPr lang="en-US" sz="2400" dirty="0">
                <a:solidFill>
                  <a:srgbClr val="C00000"/>
                </a:solidFill>
              </a:rPr>
              <a:t> – </a:t>
            </a:r>
            <a:r>
              <a:rPr lang="en-US" sz="2400" dirty="0" err="1">
                <a:solidFill>
                  <a:srgbClr val="C00000"/>
                </a:solidFill>
              </a:rPr>
              <a:t>học</a:t>
            </a:r>
            <a:r>
              <a:rPr lang="en-US" sz="2400" dirty="0">
                <a:solidFill>
                  <a:srgbClr val="C00000"/>
                </a:solidFill>
              </a:rPr>
              <a:t> </a:t>
            </a:r>
            <a:r>
              <a:rPr lang="en-US" sz="2400" dirty="0" err="1">
                <a:solidFill>
                  <a:srgbClr val="C00000"/>
                </a:solidFill>
              </a:rPr>
              <a:t>lập</a:t>
            </a:r>
            <a:r>
              <a:rPr lang="en-US" sz="2400" dirty="0">
                <a:solidFill>
                  <a:srgbClr val="C00000"/>
                </a:solidFill>
              </a:rPr>
              <a:t> </a:t>
            </a:r>
            <a:r>
              <a:rPr lang="en-US" sz="2400" dirty="0" err="1">
                <a:solidFill>
                  <a:srgbClr val="C00000"/>
                </a:solidFill>
              </a:rPr>
              <a:t>trình</a:t>
            </a:r>
            <a:r>
              <a:rPr lang="en-US" sz="2400" dirty="0">
                <a:solidFill>
                  <a:srgbClr val="C00000"/>
                </a:solidFill>
              </a:rPr>
              <a:t>, marketing </a:t>
            </a:r>
            <a:r>
              <a:rPr lang="en-US" sz="2400" dirty="0" err="1">
                <a:solidFill>
                  <a:srgbClr val="C00000"/>
                </a:solidFill>
              </a:rPr>
              <a:t>số</a:t>
            </a:r>
            <a:r>
              <a:rPr lang="en-US" sz="2400" dirty="0">
                <a:solidFill>
                  <a:srgbClr val="C00000"/>
                </a:solidFill>
              </a:rPr>
              <a:t>, data analysis (</a:t>
            </a:r>
            <a:r>
              <a:rPr lang="en-US" sz="2400" dirty="0" err="1">
                <a:solidFill>
                  <a:srgbClr val="C00000"/>
                </a:solidFill>
              </a:rPr>
              <a:t>trên</a:t>
            </a:r>
            <a:r>
              <a:rPr lang="en-US" sz="2400" dirty="0">
                <a:solidFill>
                  <a:srgbClr val="C00000"/>
                </a:solidFill>
              </a:rPr>
              <a:t> Coursera, Udemy, v.v.)</a:t>
            </a:r>
          </a:p>
        </p:txBody>
      </p:sp>
      <p:sp>
        <p:nvSpPr>
          <p:cNvPr id="13" name="Rectangle 12">
            <a:extLst>
              <a:ext uri="{FF2B5EF4-FFF2-40B4-BE49-F238E27FC236}">
                <a16:creationId xmlns:a16="http://schemas.microsoft.com/office/drawing/2014/main" id="{FBAA9E5E-1AB4-45DE-8055-B3EDEE2E6685}"/>
              </a:ext>
            </a:extLst>
          </p:cNvPr>
          <p:cNvSpPr/>
          <p:nvPr/>
        </p:nvSpPr>
        <p:spPr>
          <a:xfrm>
            <a:off x="689745" y="5169105"/>
            <a:ext cx="3175261" cy="1200329"/>
          </a:xfrm>
          <a:prstGeom prst="rect">
            <a:avLst/>
          </a:prstGeom>
        </p:spPr>
        <p:txBody>
          <a:bodyPr wrap="square">
            <a:spAutoFit/>
          </a:bodyPr>
          <a:lstStyle/>
          <a:p>
            <a:pPr lvl="0" algn="ctr"/>
            <a:r>
              <a:rPr lang="en-US" sz="2400" b="1" dirty="0" err="1">
                <a:solidFill>
                  <a:srgbClr val="C00000"/>
                </a:solidFill>
              </a:rPr>
              <a:t>Thực</a:t>
            </a:r>
            <a:r>
              <a:rPr lang="en-US" sz="2400" b="1" dirty="0">
                <a:solidFill>
                  <a:srgbClr val="C00000"/>
                </a:solidFill>
              </a:rPr>
              <a:t> </a:t>
            </a:r>
            <a:r>
              <a:rPr lang="en-US" sz="2400" b="1" dirty="0" err="1">
                <a:solidFill>
                  <a:srgbClr val="C00000"/>
                </a:solidFill>
              </a:rPr>
              <a:t>tập</a:t>
            </a:r>
            <a:r>
              <a:rPr lang="en-US" sz="2400" b="1" dirty="0">
                <a:solidFill>
                  <a:srgbClr val="C00000"/>
                </a:solidFill>
              </a:rPr>
              <a:t> </a:t>
            </a:r>
            <a:r>
              <a:rPr lang="en-US" sz="2400" b="1" dirty="0" err="1">
                <a:solidFill>
                  <a:srgbClr val="C00000"/>
                </a:solidFill>
              </a:rPr>
              <a:t>và</a:t>
            </a:r>
            <a:r>
              <a:rPr lang="en-US" sz="2400" b="1" dirty="0">
                <a:solidFill>
                  <a:srgbClr val="C00000"/>
                </a:solidFill>
              </a:rPr>
              <a:t> </a:t>
            </a:r>
            <a:r>
              <a:rPr lang="en-US" sz="2400" b="1" dirty="0" err="1">
                <a:solidFill>
                  <a:srgbClr val="C00000"/>
                </a:solidFill>
              </a:rPr>
              <a:t>tham</a:t>
            </a:r>
            <a:r>
              <a:rPr lang="en-US" sz="2400" b="1" dirty="0">
                <a:solidFill>
                  <a:srgbClr val="C00000"/>
                </a:solidFill>
              </a:rPr>
              <a:t> </a:t>
            </a:r>
            <a:r>
              <a:rPr lang="en-US" sz="2400" b="1" dirty="0" err="1">
                <a:solidFill>
                  <a:srgbClr val="C00000"/>
                </a:solidFill>
              </a:rPr>
              <a:t>gia</a:t>
            </a:r>
            <a:r>
              <a:rPr lang="en-US" sz="2400" b="1" dirty="0">
                <a:solidFill>
                  <a:srgbClr val="C00000"/>
                </a:solidFill>
              </a:rPr>
              <a:t> </a:t>
            </a:r>
            <a:r>
              <a:rPr lang="en-US" sz="2400" b="1" dirty="0" err="1">
                <a:solidFill>
                  <a:srgbClr val="C00000"/>
                </a:solidFill>
              </a:rPr>
              <a:t>dự</a:t>
            </a:r>
            <a:r>
              <a:rPr lang="en-US" sz="2400" b="1" dirty="0">
                <a:solidFill>
                  <a:srgbClr val="C00000"/>
                </a:solidFill>
              </a:rPr>
              <a:t> </a:t>
            </a:r>
            <a:r>
              <a:rPr lang="en-US" sz="2400" b="1" dirty="0" err="1">
                <a:solidFill>
                  <a:srgbClr val="C00000"/>
                </a:solidFill>
              </a:rPr>
              <a:t>án</a:t>
            </a:r>
            <a:r>
              <a:rPr lang="en-US" sz="2400" b="1" dirty="0">
                <a:solidFill>
                  <a:srgbClr val="C00000"/>
                </a:solidFill>
              </a:rPr>
              <a:t> </a:t>
            </a:r>
            <a:r>
              <a:rPr lang="en-US" sz="2400" b="1" dirty="0" err="1">
                <a:solidFill>
                  <a:srgbClr val="C00000"/>
                </a:solidFill>
              </a:rPr>
              <a:t>thực</a:t>
            </a:r>
            <a:r>
              <a:rPr lang="en-US" sz="2400" b="1" dirty="0">
                <a:solidFill>
                  <a:srgbClr val="C00000"/>
                </a:solidFill>
              </a:rPr>
              <a:t> </a:t>
            </a:r>
            <a:r>
              <a:rPr lang="en-US" sz="2400" b="1" dirty="0" err="1">
                <a:solidFill>
                  <a:srgbClr val="C00000"/>
                </a:solidFill>
              </a:rPr>
              <a:t>tế</a:t>
            </a:r>
            <a:r>
              <a:rPr lang="en-US" sz="2400" dirty="0">
                <a:solidFill>
                  <a:srgbClr val="C00000"/>
                </a:solidFill>
              </a:rPr>
              <a:t> – </a:t>
            </a:r>
            <a:r>
              <a:rPr lang="en-US" sz="2400" dirty="0" err="1">
                <a:solidFill>
                  <a:srgbClr val="C00000"/>
                </a:solidFill>
              </a:rPr>
              <a:t>tích</a:t>
            </a:r>
            <a:r>
              <a:rPr lang="en-US" sz="2400" dirty="0">
                <a:solidFill>
                  <a:srgbClr val="C00000"/>
                </a:solidFill>
              </a:rPr>
              <a:t> </a:t>
            </a:r>
            <a:r>
              <a:rPr lang="en-US" sz="2400" dirty="0" err="1">
                <a:solidFill>
                  <a:srgbClr val="C00000"/>
                </a:solidFill>
              </a:rPr>
              <a:t>lũy</a:t>
            </a:r>
            <a:r>
              <a:rPr lang="en-US" sz="2400" dirty="0">
                <a:solidFill>
                  <a:srgbClr val="C00000"/>
                </a:solidFill>
              </a:rPr>
              <a:t> </a:t>
            </a:r>
            <a:r>
              <a:rPr lang="en-US" sz="2400" dirty="0" err="1">
                <a:solidFill>
                  <a:srgbClr val="C00000"/>
                </a:solidFill>
              </a:rPr>
              <a:t>kinh</a:t>
            </a:r>
            <a:r>
              <a:rPr lang="en-US" sz="2400" dirty="0">
                <a:solidFill>
                  <a:srgbClr val="C00000"/>
                </a:solidFill>
              </a:rPr>
              <a:t> </a:t>
            </a:r>
            <a:r>
              <a:rPr lang="en-US" sz="2400" dirty="0" err="1">
                <a:solidFill>
                  <a:srgbClr val="C00000"/>
                </a:solidFill>
              </a:rPr>
              <a:t>nghiệm</a:t>
            </a:r>
            <a:r>
              <a:rPr lang="en-US" sz="2400" dirty="0">
                <a:solidFill>
                  <a:srgbClr val="C00000"/>
                </a:solidFill>
              </a:rPr>
              <a:t> </a:t>
            </a:r>
            <a:r>
              <a:rPr lang="en-US" sz="2400" dirty="0" err="1">
                <a:solidFill>
                  <a:srgbClr val="C00000"/>
                </a:solidFill>
              </a:rPr>
              <a:t>sớm</a:t>
            </a:r>
            <a:r>
              <a:rPr lang="en-US" sz="2400" dirty="0">
                <a:solidFill>
                  <a:srgbClr val="C00000"/>
                </a:solidFill>
              </a:rPr>
              <a:t>.</a:t>
            </a:r>
          </a:p>
        </p:txBody>
      </p:sp>
      <p:sp>
        <p:nvSpPr>
          <p:cNvPr id="14" name="Rectangle 13">
            <a:extLst>
              <a:ext uri="{FF2B5EF4-FFF2-40B4-BE49-F238E27FC236}">
                <a16:creationId xmlns:a16="http://schemas.microsoft.com/office/drawing/2014/main" id="{4BD388CB-F290-42E3-969E-A8519D2FCBDB}"/>
              </a:ext>
            </a:extLst>
          </p:cNvPr>
          <p:cNvSpPr/>
          <p:nvPr/>
        </p:nvSpPr>
        <p:spPr>
          <a:xfrm>
            <a:off x="639657" y="2363308"/>
            <a:ext cx="2938021" cy="1569660"/>
          </a:xfrm>
          <a:prstGeom prst="rect">
            <a:avLst/>
          </a:prstGeom>
        </p:spPr>
        <p:txBody>
          <a:bodyPr wrap="square">
            <a:spAutoFit/>
          </a:bodyPr>
          <a:lstStyle/>
          <a:p>
            <a:pPr lvl="0" algn="ctr"/>
            <a:r>
              <a:rPr lang="en-US" sz="2400" b="1" dirty="0" err="1">
                <a:solidFill>
                  <a:srgbClr val="C00000"/>
                </a:solidFill>
              </a:rPr>
              <a:t>Tạo</a:t>
            </a:r>
            <a:r>
              <a:rPr lang="en-US" sz="2400" b="1" dirty="0">
                <a:solidFill>
                  <a:srgbClr val="C00000"/>
                </a:solidFill>
              </a:rPr>
              <a:t> </a:t>
            </a:r>
            <a:r>
              <a:rPr lang="en-US" sz="2400" b="1" dirty="0" err="1">
                <a:solidFill>
                  <a:srgbClr val="C00000"/>
                </a:solidFill>
              </a:rPr>
              <a:t>thương</a:t>
            </a:r>
            <a:r>
              <a:rPr lang="en-US" sz="2400" b="1" dirty="0">
                <a:solidFill>
                  <a:srgbClr val="C00000"/>
                </a:solidFill>
              </a:rPr>
              <a:t> </a:t>
            </a:r>
            <a:r>
              <a:rPr lang="en-US" sz="2400" b="1" dirty="0" err="1">
                <a:solidFill>
                  <a:srgbClr val="C00000"/>
                </a:solidFill>
              </a:rPr>
              <a:t>hiệu</a:t>
            </a:r>
            <a:r>
              <a:rPr lang="en-US" sz="2400" b="1" dirty="0">
                <a:solidFill>
                  <a:srgbClr val="C00000"/>
                </a:solidFill>
              </a:rPr>
              <a:t> </a:t>
            </a:r>
            <a:r>
              <a:rPr lang="en-US" sz="2400" b="1" dirty="0" err="1">
                <a:solidFill>
                  <a:srgbClr val="C00000"/>
                </a:solidFill>
              </a:rPr>
              <a:t>cá</a:t>
            </a:r>
            <a:r>
              <a:rPr lang="en-US" sz="2400" b="1" dirty="0">
                <a:solidFill>
                  <a:srgbClr val="C00000"/>
                </a:solidFill>
              </a:rPr>
              <a:t> </a:t>
            </a:r>
            <a:r>
              <a:rPr lang="en-US" sz="2400" b="1" dirty="0" err="1">
                <a:solidFill>
                  <a:srgbClr val="C00000"/>
                </a:solidFill>
              </a:rPr>
              <a:t>nhân</a:t>
            </a:r>
            <a:r>
              <a:rPr lang="en-US" sz="2400" b="1" dirty="0">
                <a:solidFill>
                  <a:srgbClr val="C00000"/>
                </a:solidFill>
              </a:rPr>
              <a:t> online</a:t>
            </a:r>
            <a:r>
              <a:rPr lang="en-US" sz="2400" dirty="0">
                <a:solidFill>
                  <a:srgbClr val="C00000"/>
                </a:solidFill>
              </a:rPr>
              <a:t> – LinkedIn, portfolio, blog </a:t>
            </a:r>
            <a:r>
              <a:rPr lang="en-US" sz="2400" dirty="0" err="1">
                <a:solidFill>
                  <a:srgbClr val="C00000"/>
                </a:solidFill>
              </a:rPr>
              <a:t>nghề</a:t>
            </a:r>
            <a:r>
              <a:rPr lang="en-US" sz="2400" dirty="0">
                <a:solidFill>
                  <a:srgbClr val="C00000"/>
                </a:solidFill>
              </a:rPr>
              <a:t> </a:t>
            </a:r>
            <a:r>
              <a:rPr lang="en-US" sz="2400" dirty="0" err="1">
                <a:solidFill>
                  <a:srgbClr val="C00000"/>
                </a:solidFill>
              </a:rPr>
              <a:t>nghiệp</a:t>
            </a:r>
            <a:r>
              <a:rPr lang="en-US" sz="2400" dirty="0">
                <a:solidFill>
                  <a:srgbClr val="C00000"/>
                </a:solidFill>
              </a:rPr>
              <a:t>.</a:t>
            </a:r>
          </a:p>
        </p:txBody>
      </p:sp>
      <p:sp>
        <p:nvSpPr>
          <p:cNvPr id="16" name="Half Frame 15">
            <a:extLst>
              <a:ext uri="{FF2B5EF4-FFF2-40B4-BE49-F238E27FC236}">
                <a16:creationId xmlns:a16="http://schemas.microsoft.com/office/drawing/2014/main" id="{4FD0C323-4BC4-47FF-AECF-30C4EDE70FEA}"/>
              </a:ext>
            </a:extLst>
          </p:cNvPr>
          <p:cNvSpPr/>
          <p:nvPr/>
        </p:nvSpPr>
        <p:spPr>
          <a:xfrm>
            <a:off x="3806079" y="284664"/>
            <a:ext cx="450129" cy="91587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Half Frame 16">
            <a:extLst>
              <a:ext uri="{FF2B5EF4-FFF2-40B4-BE49-F238E27FC236}">
                <a16:creationId xmlns:a16="http://schemas.microsoft.com/office/drawing/2014/main" id="{3AC78A99-E481-4A26-9893-5DF798A8EE81}"/>
              </a:ext>
            </a:extLst>
          </p:cNvPr>
          <p:cNvSpPr/>
          <p:nvPr/>
        </p:nvSpPr>
        <p:spPr>
          <a:xfrm>
            <a:off x="639657" y="2203054"/>
            <a:ext cx="450129" cy="91587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Half Frame 17">
            <a:extLst>
              <a:ext uri="{FF2B5EF4-FFF2-40B4-BE49-F238E27FC236}">
                <a16:creationId xmlns:a16="http://schemas.microsoft.com/office/drawing/2014/main" id="{3EC6CBAC-7B3C-4700-97D1-32FE1864E7D7}"/>
              </a:ext>
            </a:extLst>
          </p:cNvPr>
          <p:cNvSpPr/>
          <p:nvPr/>
        </p:nvSpPr>
        <p:spPr>
          <a:xfrm>
            <a:off x="627669" y="4983002"/>
            <a:ext cx="450129" cy="91587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Half Frame 18">
            <a:extLst>
              <a:ext uri="{FF2B5EF4-FFF2-40B4-BE49-F238E27FC236}">
                <a16:creationId xmlns:a16="http://schemas.microsoft.com/office/drawing/2014/main" id="{735D1DCE-34D9-425D-A2E0-D1250B8E5B88}"/>
              </a:ext>
            </a:extLst>
          </p:cNvPr>
          <p:cNvSpPr/>
          <p:nvPr/>
        </p:nvSpPr>
        <p:spPr>
          <a:xfrm rot="10800000">
            <a:off x="11114202" y="5663100"/>
            <a:ext cx="450129" cy="91587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Half Frame 19">
            <a:extLst>
              <a:ext uri="{FF2B5EF4-FFF2-40B4-BE49-F238E27FC236}">
                <a16:creationId xmlns:a16="http://schemas.microsoft.com/office/drawing/2014/main" id="{DA689965-1422-4E9A-9CFE-10F87FA4D093}"/>
              </a:ext>
            </a:extLst>
          </p:cNvPr>
          <p:cNvSpPr/>
          <p:nvPr/>
        </p:nvSpPr>
        <p:spPr>
          <a:xfrm rot="10800000">
            <a:off x="8067773" y="639668"/>
            <a:ext cx="450129" cy="91587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Half Frame 20">
            <a:extLst>
              <a:ext uri="{FF2B5EF4-FFF2-40B4-BE49-F238E27FC236}">
                <a16:creationId xmlns:a16="http://schemas.microsoft.com/office/drawing/2014/main" id="{9F16E169-1589-4E7D-9AFC-89FB3A8DD0AC}"/>
              </a:ext>
            </a:extLst>
          </p:cNvPr>
          <p:cNvSpPr/>
          <p:nvPr/>
        </p:nvSpPr>
        <p:spPr>
          <a:xfrm rot="10800000">
            <a:off x="11092991" y="3237754"/>
            <a:ext cx="450129" cy="91587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Half Frame 21">
            <a:extLst>
              <a:ext uri="{FF2B5EF4-FFF2-40B4-BE49-F238E27FC236}">
                <a16:creationId xmlns:a16="http://schemas.microsoft.com/office/drawing/2014/main" id="{1C25D5D8-0881-4EAB-93F2-B3E4DE3286CD}"/>
              </a:ext>
            </a:extLst>
          </p:cNvPr>
          <p:cNvSpPr/>
          <p:nvPr/>
        </p:nvSpPr>
        <p:spPr>
          <a:xfrm>
            <a:off x="8528506" y="2157764"/>
            <a:ext cx="450129" cy="91587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Half Frame 22">
            <a:extLst>
              <a:ext uri="{FF2B5EF4-FFF2-40B4-BE49-F238E27FC236}">
                <a16:creationId xmlns:a16="http://schemas.microsoft.com/office/drawing/2014/main" id="{B0732CF6-FD60-4D1C-97E3-B474724CBC93}"/>
              </a:ext>
            </a:extLst>
          </p:cNvPr>
          <p:cNvSpPr/>
          <p:nvPr/>
        </p:nvSpPr>
        <p:spPr>
          <a:xfrm>
            <a:off x="7551806" y="5074266"/>
            <a:ext cx="450129" cy="91587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Half Frame 23">
            <a:extLst>
              <a:ext uri="{FF2B5EF4-FFF2-40B4-BE49-F238E27FC236}">
                <a16:creationId xmlns:a16="http://schemas.microsoft.com/office/drawing/2014/main" id="{B7815AAE-1F91-4AC7-A863-778CA00FD959}"/>
              </a:ext>
            </a:extLst>
          </p:cNvPr>
          <p:cNvSpPr/>
          <p:nvPr/>
        </p:nvSpPr>
        <p:spPr>
          <a:xfrm rot="10800000">
            <a:off x="3476953" y="5639661"/>
            <a:ext cx="450129" cy="91587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Half Frame 24">
            <a:extLst>
              <a:ext uri="{FF2B5EF4-FFF2-40B4-BE49-F238E27FC236}">
                <a16:creationId xmlns:a16="http://schemas.microsoft.com/office/drawing/2014/main" id="{6D01122A-794F-47B9-9B0A-02F2B1DAC4AC}"/>
              </a:ext>
            </a:extLst>
          </p:cNvPr>
          <p:cNvSpPr/>
          <p:nvPr/>
        </p:nvSpPr>
        <p:spPr>
          <a:xfrm rot="10800000">
            <a:off x="3360952" y="3056274"/>
            <a:ext cx="450129" cy="91587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Rectangle 25">
            <a:extLst>
              <a:ext uri="{FF2B5EF4-FFF2-40B4-BE49-F238E27FC236}">
                <a16:creationId xmlns:a16="http://schemas.microsoft.com/office/drawing/2014/main" id="{6A834135-9952-4F3C-8D8A-0601C54392B7}"/>
              </a:ext>
            </a:extLst>
          </p:cNvPr>
          <p:cNvSpPr/>
          <p:nvPr/>
        </p:nvSpPr>
        <p:spPr>
          <a:xfrm>
            <a:off x="5174136" y="2896619"/>
            <a:ext cx="1843727" cy="1477328"/>
          </a:xfrm>
          <a:prstGeom prst="rect">
            <a:avLst/>
          </a:prstGeom>
        </p:spPr>
        <p:txBody>
          <a:bodyPr wrap="square">
            <a:spAutoFit/>
          </a:bodyPr>
          <a:lstStyle/>
          <a:p>
            <a:pPr algn="ctr"/>
            <a:r>
              <a:rPr lang="en-US" sz="2400" b="1" dirty="0" err="1"/>
              <a:t>Sinh</a:t>
            </a:r>
            <a:r>
              <a:rPr lang="en-US" sz="2400" b="1" dirty="0"/>
              <a:t> </a:t>
            </a:r>
            <a:r>
              <a:rPr lang="en-US" sz="2400" b="1" dirty="0" err="1"/>
              <a:t>viên</a:t>
            </a:r>
            <a:r>
              <a:rPr lang="en-US" sz="2400" b="1" dirty="0"/>
              <a:t> </a:t>
            </a:r>
          </a:p>
          <a:p>
            <a:pPr algn="ctr"/>
            <a:r>
              <a:rPr lang="en-US" sz="2400" b="1" dirty="0" err="1"/>
              <a:t>năm</a:t>
            </a:r>
            <a:r>
              <a:rPr lang="en-US" sz="2400" b="1" dirty="0"/>
              <a:t> </a:t>
            </a:r>
            <a:r>
              <a:rPr lang="en-US" sz="2400" b="1" dirty="0" err="1"/>
              <a:t>cuối</a:t>
            </a:r>
            <a:r>
              <a:rPr lang="en-US" sz="2400" b="1" dirty="0"/>
              <a:t> </a:t>
            </a:r>
          </a:p>
          <a:p>
            <a:pPr algn="ctr"/>
            <a:r>
              <a:rPr lang="en-US" sz="2400" b="1" dirty="0" err="1"/>
              <a:t>nên</a:t>
            </a:r>
            <a:r>
              <a:rPr lang="en-US" sz="2400" b="1" dirty="0"/>
              <a:t> </a:t>
            </a:r>
            <a:r>
              <a:rPr lang="en-US" sz="2400" b="1" dirty="0" err="1"/>
              <a:t>làm</a:t>
            </a:r>
            <a:r>
              <a:rPr lang="en-US" sz="2400" b="1" dirty="0"/>
              <a:t> </a:t>
            </a:r>
            <a:r>
              <a:rPr lang="en-US" sz="2400" b="1" dirty="0" err="1"/>
              <a:t>gì</a:t>
            </a:r>
            <a:r>
              <a:rPr lang="en-US" sz="2400" b="1" dirty="0"/>
              <a:t>?</a:t>
            </a:r>
            <a:br>
              <a:rPr lang="en-US" dirty="0"/>
            </a:br>
            <a:endParaRPr lang="en-US" dirty="0"/>
          </a:p>
        </p:txBody>
      </p:sp>
    </p:spTree>
    <p:extLst>
      <p:ext uri="{BB962C8B-B14F-4D97-AF65-F5344CB8AC3E}">
        <p14:creationId xmlns:p14="http://schemas.microsoft.com/office/powerpoint/2010/main" val="414192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C93762C4-B3B3-4310-93C0-7A421B199E96}"/>
              </a:ext>
            </a:extLst>
          </p:cNvPr>
          <p:cNvSpPr/>
          <p:nvPr/>
        </p:nvSpPr>
        <p:spPr>
          <a:xfrm>
            <a:off x="3465819" y="1476547"/>
            <a:ext cx="3971929" cy="3189721"/>
          </a:xfrm>
          <a:prstGeom prst="triangle">
            <a:avLst/>
          </a:prstGeom>
          <a:solidFill>
            <a:schemeClr val="accent6"/>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a:p>
            <a:pPr algn="ctr"/>
            <a:endPar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a:p>
            <a:pPr algn="ctr"/>
            <a:endPar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sp>
        <p:nvSpPr>
          <p:cNvPr id="7" name="Rectangle 6">
            <a:extLst>
              <a:ext uri="{FF2B5EF4-FFF2-40B4-BE49-F238E27FC236}">
                <a16:creationId xmlns:a16="http://schemas.microsoft.com/office/drawing/2014/main" id="{6487BEA9-F344-41B7-84A9-F9FB572FDB35}"/>
              </a:ext>
            </a:extLst>
          </p:cNvPr>
          <p:cNvSpPr/>
          <p:nvPr/>
        </p:nvSpPr>
        <p:spPr>
          <a:xfrm>
            <a:off x="4137625" y="3080834"/>
            <a:ext cx="2576359" cy="954107"/>
          </a:xfrm>
          <a:prstGeom prst="rect">
            <a:avLst/>
          </a:prstGeom>
        </p:spPr>
        <p:txBody>
          <a:bodyPr wrap="square">
            <a:spAutoFit/>
          </a:bodyPr>
          <a:lstStyle/>
          <a:p>
            <a:pPr algn="ctr"/>
            <a:r>
              <a:rPr lang="en-US" sz="2800" b="1" dirty="0" err="1">
                <a:solidFill>
                  <a:schemeClr val="bg1"/>
                </a:solidFill>
              </a:rPr>
              <a:t>Tương</a:t>
            </a:r>
            <a:r>
              <a:rPr lang="en-US" sz="2800" b="1" dirty="0">
                <a:solidFill>
                  <a:schemeClr val="bg1"/>
                </a:solidFill>
              </a:rPr>
              <a:t> </a:t>
            </a:r>
            <a:r>
              <a:rPr lang="en-US" sz="2800" b="1" dirty="0" err="1">
                <a:solidFill>
                  <a:schemeClr val="bg1"/>
                </a:solidFill>
              </a:rPr>
              <a:t>lai</a:t>
            </a:r>
            <a:r>
              <a:rPr lang="en-US" sz="2800" b="1" dirty="0">
                <a:solidFill>
                  <a:schemeClr val="bg1"/>
                </a:solidFill>
              </a:rPr>
              <a:t> </a:t>
            </a:r>
          </a:p>
          <a:p>
            <a:pPr algn="ctr"/>
            <a:r>
              <a:rPr lang="en-US" sz="2800" b="1" dirty="0" err="1">
                <a:solidFill>
                  <a:schemeClr val="bg1"/>
                </a:solidFill>
              </a:rPr>
              <a:t>nghề</a:t>
            </a:r>
            <a:r>
              <a:rPr lang="en-US" sz="2800" b="1" dirty="0">
                <a:solidFill>
                  <a:schemeClr val="bg1"/>
                </a:solidFill>
              </a:rPr>
              <a:t> </a:t>
            </a:r>
            <a:r>
              <a:rPr lang="en-US" sz="2800" b="1" dirty="0" err="1">
                <a:solidFill>
                  <a:schemeClr val="bg1"/>
                </a:solidFill>
              </a:rPr>
              <a:t>nghiệp</a:t>
            </a:r>
            <a:r>
              <a:rPr lang="en-US" sz="2800" b="1" dirty="0">
                <a:solidFill>
                  <a:schemeClr val="bg1"/>
                </a:solidFill>
              </a:rPr>
              <a:t> </a:t>
            </a:r>
            <a:endParaRPr lang="en-US" sz="2000" dirty="0">
              <a:solidFill>
                <a:schemeClr val="bg1"/>
              </a:solidFill>
            </a:endParaRPr>
          </a:p>
        </p:txBody>
      </p:sp>
      <p:sp>
        <p:nvSpPr>
          <p:cNvPr id="8" name="Rectangle 7">
            <a:extLst>
              <a:ext uri="{FF2B5EF4-FFF2-40B4-BE49-F238E27FC236}">
                <a16:creationId xmlns:a16="http://schemas.microsoft.com/office/drawing/2014/main" id="{A13D9261-B538-4665-B3D9-EB9D54DE0DF9}"/>
              </a:ext>
            </a:extLst>
          </p:cNvPr>
          <p:cNvSpPr/>
          <p:nvPr/>
        </p:nvSpPr>
        <p:spPr>
          <a:xfrm>
            <a:off x="6958118" y="4884598"/>
            <a:ext cx="2278572" cy="646331"/>
          </a:xfrm>
          <a:prstGeom prst="rect">
            <a:avLst/>
          </a:prstGeom>
        </p:spPr>
        <p:txBody>
          <a:bodyPr wrap="none">
            <a:spAutoFit/>
          </a:bodyPr>
          <a:lstStyle/>
          <a:p>
            <a:r>
              <a:rPr lang="en-US" sz="3600" b="1" dirty="0" err="1">
                <a:solidFill>
                  <a:srgbClr val="C00000"/>
                </a:solidFill>
              </a:rPr>
              <a:t>Tư</a:t>
            </a:r>
            <a:r>
              <a:rPr lang="en-US" sz="3600" b="1" dirty="0">
                <a:solidFill>
                  <a:srgbClr val="C00000"/>
                </a:solidFill>
              </a:rPr>
              <a:t> </a:t>
            </a:r>
            <a:r>
              <a:rPr lang="en-US" sz="3600" b="1" dirty="0" err="1">
                <a:solidFill>
                  <a:srgbClr val="C00000"/>
                </a:solidFill>
              </a:rPr>
              <a:t>duy</a:t>
            </a:r>
            <a:r>
              <a:rPr lang="en-US" sz="3600" b="1" dirty="0">
                <a:solidFill>
                  <a:srgbClr val="C00000"/>
                </a:solidFill>
              </a:rPr>
              <a:t> </a:t>
            </a:r>
            <a:r>
              <a:rPr lang="en-US" sz="3600" b="1" dirty="0" err="1">
                <a:solidFill>
                  <a:srgbClr val="C00000"/>
                </a:solidFill>
              </a:rPr>
              <a:t>mở</a:t>
            </a:r>
            <a:endParaRPr lang="en-US" sz="3600" dirty="0">
              <a:solidFill>
                <a:srgbClr val="C00000"/>
              </a:solidFill>
            </a:endParaRPr>
          </a:p>
        </p:txBody>
      </p:sp>
      <p:sp>
        <p:nvSpPr>
          <p:cNvPr id="9" name="Rectangle 8">
            <a:extLst>
              <a:ext uri="{FF2B5EF4-FFF2-40B4-BE49-F238E27FC236}">
                <a16:creationId xmlns:a16="http://schemas.microsoft.com/office/drawing/2014/main" id="{2BCB47C9-A4D1-4D7E-B34E-AA643A5EFDD9}"/>
              </a:ext>
            </a:extLst>
          </p:cNvPr>
          <p:cNvSpPr/>
          <p:nvPr/>
        </p:nvSpPr>
        <p:spPr>
          <a:xfrm>
            <a:off x="821268" y="4884598"/>
            <a:ext cx="2741456" cy="646331"/>
          </a:xfrm>
          <a:prstGeom prst="rect">
            <a:avLst/>
          </a:prstGeom>
        </p:spPr>
        <p:txBody>
          <a:bodyPr wrap="none">
            <a:spAutoFit/>
          </a:bodyPr>
          <a:lstStyle/>
          <a:p>
            <a:r>
              <a:rPr lang="en-US" sz="3600" b="1" dirty="0">
                <a:solidFill>
                  <a:srgbClr val="C00000"/>
                </a:solidFill>
              </a:rPr>
              <a:t> </a:t>
            </a:r>
            <a:r>
              <a:rPr lang="en-US" sz="3600" b="1" dirty="0" err="1">
                <a:solidFill>
                  <a:srgbClr val="C00000"/>
                </a:solidFill>
              </a:rPr>
              <a:t>Học</a:t>
            </a:r>
            <a:r>
              <a:rPr lang="en-US" sz="3600" b="1" dirty="0">
                <a:solidFill>
                  <a:srgbClr val="C00000"/>
                </a:solidFill>
              </a:rPr>
              <a:t> </a:t>
            </a:r>
            <a:r>
              <a:rPr lang="en-US" sz="3600" b="1" dirty="0" err="1">
                <a:solidFill>
                  <a:srgbClr val="C00000"/>
                </a:solidFill>
              </a:rPr>
              <a:t>suốt</a:t>
            </a:r>
            <a:r>
              <a:rPr lang="en-US" sz="3600" b="1" dirty="0">
                <a:solidFill>
                  <a:srgbClr val="C00000"/>
                </a:solidFill>
              </a:rPr>
              <a:t> </a:t>
            </a:r>
            <a:r>
              <a:rPr lang="en-US" sz="3600" b="1" dirty="0" err="1">
                <a:solidFill>
                  <a:srgbClr val="C00000"/>
                </a:solidFill>
              </a:rPr>
              <a:t>đời</a:t>
            </a:r>
            <a:endParaRPr lang="en-US" sz="3600" dirty="0">
              <a:solidFill>
                <a:srgbClr val="C00000"/>
              </a:solidFill>
            </a:endParaRPr>
          </a:p>
        </p:txBody>
      </p:sp>
      <p:sp>
        <p:nvSpPr>
          <p:cNvPr id="10" name="Rectangle 9">
            <a:extLst>
              <a:ext uri="{FF2B5EF4-FFF2-40B4-BE49-F238E27FC236}">
                <a16:creationId xmlns:a16="http://schemas.microsoft.com/office/drawing/2014/main" id="{941B7DDD-6033-4F41-B1D9-6A4BAB61D109}"/>
              </a:ext>
            </a:extLst>
          </p:cNvPr>
          <p:cNvSpPr/>
          <p:nvPr/>
        </p:nvSpPr>
        <p:spPr>
          <a:xfrm>
            <a:off x="4240664" y="630740"/>
            <a:ext cx="2222853" cy="646331"/>
          </a:xfrm>
          <a:prstGeom prst="rect">
            <a:avLst/>
          </a:prstGeom>
        </p:spPr>
        <p:txBody>
          <a:bodyPr wrap="none">
            <a:spAutoFit/>
          </a:bodyPr>
          <a:lstStyle/>
          <a:p>
            <a:r>
              <a:rPr lang="en-US" sz="3600" b="1" dirty="0" err="1">
                <a:solidFill>
                  <a:srgbClr val="C00000"/>
                </a:solidFill>
              </a:rPr>
              <a:t>Kỹ</a:t>
            </a:r>
            <a:r>
              <a:rPr lang="en-US" sz="3600" b="1" dirty="0">
                <a:solidFill>
                  <a:srgbClr val="C00000"/>
                </a:solidFill>
              </a:rPr>
              <a:t> </a:t>
            </a:r>
            <a:r>
              <a:rPr lang="en-US" sz="3600" b="1" dirty="0" err="1">
                <a:solidFill>
                  <a:srgbClr val="C00000"/>
                </a:solidFill>
              </a:rPr>
              <a:t>năng</a:t>
            </a:r>
            <a:r>
              <a:rPr lang="en-US" sz="3600" b="1" dirty="0">
                <a:solidFill>
                  <a:srgbClr val="C00000"/>
                </a:solidFill>
              </a:rPr>
              <a:t> </a:t>
            </a:r>
            <a:r>
              <a:rPr lang="en-US" sz="3600" b="1" dirty="0" err="1">
                <a:solidFill>
                  <a:srgbClr val="C00000"/>
                </a:solidFill>
              </a:rPr>
              <a:t>số</a:t>
            </a:r>
            <a:endParaRPr lang="en-US" sz="3600" dirty="0">
              <a:solidFill>
                <a:srgbClr val="C00000"/>
              </a:solidFill>
            </a:endParaRPr>
          </a:p>
        </p:txBody>
      </p:sp>
      <p:sp>
        <p:nvSpPr>
          <p:cNvPr id="11" name="Oval 10">
            <a:extLst>
              <a:ext uri="{FF2B5EF4-FFF2-40B4-BE49-F238E27FC236}">
                <a16:creationId xmlns:a16="http://schemas.microsoft.com/office/drawing/2014/main" id="{19495641-54B0-4090-AEF5-D45B6A0469C5}"/>
              </a:ext>
            </a:extLst>
          </p:cNvPr>
          <p:cNvSpPr/>
          <p:nvPr/>
        </p:nvSpPr>
        <p:spPr>
          <a:xfrm>
            <a:off x="5053445" y="1309195"/>
            <a:ext cx="744718" cy="6463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D9DD3DE-1CA6-4156-A6A0-A03D6DC23EEB}"/>
              </a:ext>
            </a:extLst>
          </p:cNvPr>
          <p:cNvSpPr/>
          <p:nvPr/>
        </p:nvSpPr>
        <p:spPr>
          <a:xfrm>
            <a:off x="6987535" y="4219413"/>
            <a:ext cx="744718" cy="6463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2D9C3FE-8F87-4BB0-B3A9-C0E03510C9B9}"/>
              </a:ext>
            </a:extLst>
          </p:cNvPr>
          <p:cNvSpPr/>
          <p:nvPr/>
        </p:nvSpPr>
        <p:spPr>
          <a:xfrm>
            <a:off x="3093460" y="4238267"/>
            <a:ext cx="744718" cy="6463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6938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813DE6-D08F-4651-8DC8-284FA0A0A362}"/>
              </a:ext>
            </a:extLst>
          </p:cNvPr>
          <p:cNvSpPr>
            <a:spLocks noGrp="1"/>
          </p:cNvSpPr>
          <p:nvPr>
            <p:ph idx="1"/>
          </p:nvPr>
        </p:nvSpPr>
        <p:spPr>
          <a:xfrm>
            <a:off x="292231" y="2549132"/>
            <a:ext cx="6193409" cy="1096685"/>
          </a:xfrm>
        </p:spPr>
        <p:txBody>
          <a:bodyPr/>
          <a:lstStyle/>
          <a:p>
            <a:pPr marL="0" indent="0" algn="ctr">
              <a:buNone/>
            </a:pPr>
            <a:r>
              <a:rPr lang="en-US" b="1" dirty="0">
                <a:solidFill>
                  <a:srgbClr val="FF0000"/>
                </a:solidFill>
                <a:latin typeface="Times New Roman" panose="02020603050405020304" pitchFamily="18" charset="0"/>
                <a:cs typeface="Times New Roman" panose="02020603050405020304" pitchFamily="18" charset="0"/>
              </a:rPr>
              <a:t>NHỮNG CHIA SẼ KINH NGHIỆM</a:t>
            </a:r>
          </a:p>
          <a:p>
            <a:pPr marL="0" indent="0" algn="ctr">
              <a:buNone/>
            </a:pPr>
            <a:r>
              <a:rPr lang="en-US" b="1" dirty="0">
                <a:solidFill>
                  <a:srgbClr val="FF0000"/>
                </a:solidFill>
                <a:latin typeface="Times New Roman" panose="02020603050405020304" pitchFamily="18" charset="0"/>
                <a:cs typeface="Times New Roman" panose="02020603050405020304" pitchFamily="18" charset="0"/>
              </a:rPr>
              <a:t>DÀNH CHO SINH VIÊN</a:t>
            </a:r>
          </a:p>
        </p:txBody>
      </p:sp>
      <p:pic>
        <p:nvPicPr>
          <p:cNvPr id="4" name="Picture Placeholder 6">
            <a:extLst>
              <a:ext uri="{FF2B5EF4-FFF2-40B4-BE49-F238E27FC236}">
                <a16:creationId xmlns:a16="http://schemas.microsoft.com/office/drawing/2014/main" id="{27D6040F-9A45-4E67-A86D-230B47D2B82E}"/>
              </a:ext>
            </a:extLst>
          </p:cNvPr>
          <p:cNvPicPr>
            <a:picLocks noChangeAspect="1"/>
          </p:cNvPicPr>
          <p:nvPr/>
        </p:nvPicPr>
        <p:blipFill>
          <a:blip r:embed="rId2">
            <a:extLst>
              <a:ext uri="{28A0092B-C50C-407E-A947-70E740481C1C}">
                <a14:useLocalDpi xmlns:a14="http://schemas.microsoft.com/office/drawing/2010/main" val="0"/>
              </a:ext>
            </a:extLst>
          </a:blip>
          <a:srcRect l="17576" r="17576"/>
          <a:stretch>
            <a:fillRect/>
          </a:stretch>
        </p:blipFill>
        <p:spPr>
          <a:xfrm>
            <a:off x="6485640" y="684622"/>
            <a:ext cx="5941541" cy="5715000"/>
          </a:xfrm>
          <a:custGeom>
            <a:avLst/>
            <a:gdLst>
              <a:gd name="connsiteX0" fmla="*/ 0 w 4275506"/>
              <a:gd name="connsiteY0" fmla="*/ 0 h 5143500"/>
              <a:gd name="connsiteX1" fmla="*/ 2885786 w 4275506"/>
              <a:gd name="connsiteY1" fmla="*/ 0 h 5143500"/>
              <a:gd name="connsiteX2" fmla="*/ 4247688 w 4275506"/>
              <a:gd name="connsiteY2" fmla="*/ 3286329 h 5143500"/>
              <a:gd name="connsiteX3" fmla="*/ 4050836 w 4275506"/>
              <a:gd name="connsiteY3" fmla="*/ 3761803 h 5143500"/>
              <a:gd name="connsiteX4" fmla="*/ 716740 w 4275506"/>
              <a:gd name="connsiteY4" fmla="*/ 5143500 h 5143500"/>
              <a:gd name="connsiteX5" fmla="*/ 0 w 4275506"/>
              <a:gd name="connsiteY5"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5506" h="5143500">
                <a:moveTo>
                  <a:pt x="0" y="0"/>
                </a:moveTo>
                <a:lnTo>
                  <a:pt x="2885786" y="0"/>
                </a:lnTo>
                <a:lnTo>
                  <a:pt x="4247688" y="3286329"/>
                </a:lnTo>
                <a:cubicBezTo>
                  <a:pt x="4324628" y="3471987"/>
                  <a:pt x="4236494" y="3684864"/>
                  <a:pt x="4050836" y="3761803"/>
                </a:cubicBezTo>
                <a:lnTo>
                  <a:pt x="716740" y="5143500"/>
                </a:lnTo>
                <a:lnTo>
                  <a:pt x="0" y="5143500"/>
                </a:lnTo>
                <a:close/>
              </a:path>
            </a:pathLst>
          </a:custGeom>
        </p:spPr>
      </p:pic>
    </p:spTree>
    <p:extLst>
      <p:ext uri="{BB962C8B-B14F-4D97-AF65-F5344CB8AC3E}">
        <p14:creationId xmlns:p14="http://schemas.microsoft.com/office/powerpoint/2010/main" val="389656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4810FFB-C0FE-4BBB-9DAB-062B6E6AD1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 y="54093"/>
            <a:ext cx="6004560" cy="66192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60F62B8-1349-4ADE-9BD7-D6C9756F3FE5}"/>
              </a:ext>
            </a:extLst>
          </p:cNvPr>
          <p:cNvSpPr txBox="1"/>
          <p:nvPr/>
        </p:nvSpPr>
        <p:spPr>
          <a:xfrm>
            <a:off x="6129020" y="881552"/>
            <a:ext cx="5920138" cy="769441"/>
          </a:xfrm>
          <a:prstGeom prst="rect">
            <a:avLst/>
          </a:prstGeom>
          <a:noFill/>
        </p:spPr>
        <p:txBody>
          <a:bodyPr wrap="square">
            <a:spAutoFit/>
          </a:bodyPr>
          <a:lstStyle/>
          <a:p>
            <a:pPr algn="just"/>
            <a:r>
              <a:rPr lang="vi-VN" sz="2200" b="1" i="0" dirty="0">
                <a:solidFill>
                  <a:srgbClr val="FF0000"/>
                </a:solidFill>
                <a:effectLst/>
                <a:latin typeface="-apple-system"/>
              </a:rPr>
              <a:t>Định hướng tương lai không rõ ràng ngay từ khi ngồi trên ghế nhà trường</a:t>
            </a:r>
            <a:endParaRPr lang="vi-VN" sz="2200" b="0" i="0" dirty="0">
              <a:solidFill>
                <a:srgbClr val="FF0000"/>
              </a:solidFill>
              <a:effectLst/>
              <a:latin typeface="-apple-system"/>
            </a:endParaRPr>
          </a:p>
        </p:txBody>
      </p:sp>
      <p:sp>
        <p:nvSpPr>
          <p:cNvPr id="9" name="TextBox 8">
            <a:extLst>
              <a:ext uri="{FF2B5EF4-FFF2-40B4-BE49-F238E27FC236}">
                <a16:creationId xmlns:a16="http://schemas.microsoft.com/office/drawing/2014/main" id="{1BC88292-FF84-43B7-AA2F-26A722C2B4FB}"/>
              </a:ext>
            </a:extLst>
          </p:cNvPr>
          <p:cNvSpPr txBox="1"/>
          <p:nvPr/>
        </p:nvSpPr>
        <p:spPr>
          <a:xfrm>
            <a:off x="6129020" y="1992292"/>
            <a:ext cx="5859912" cy="430887"/>
          </a:xfrm>
          <a:prstGeom prst="rect">
            <a:avLst/>
          </a:prstGeom>
          <a:noFill/>
        </p:spPr>
        <p:txBody>
          <a:bodyPr wrap="square">
            <a:spAutoFit/>
          </a:bodyPr>
          <a:lstStyle/>
          <a:p>
            <a:pPr algn="just"/>
            <a:r>
              <a:rPr lang="vi-VN" sz="2200" b="1" i="0" dirty="0">
                <a:solidFill>
                  <a:srgbClr val="FF0000"/>
                </a:solidFill>
                <a:effectLst/>
                <a:latin typeface="-apple-system"/>
              </a:rPr>
              <a:t>Chạy theo xu hướng mang tên “ngành hot”</a:t>
            </a:r>
            <a:endParaRPr lang="vi-VN" sz="2200" b="0" i="0" dirty="0">
              <a:solidFill>
                <a:srgbClr val="FF0000"/>
              </a:solidFill>
              <a:effectLst/>
              <a:latin typeface="-apple-system"/>
            </a:endParaRPr>
          </a:p>
        </p:txBody>
      </p:sp>
      <p:sp>
        <p:nvSpPr>
          <p:cNvPr id="11" name="TextBox 10">
            <a:extLst>
              <a:ext uri="{FF2B5EF4-FFF2-40B4-BE49-F238E27FC236}">
                <a16:creationId xmlns:a16="http://schemas.microsoft.com/office/drawing/2014/main" id="{7697A178-9F67-4457-8E01-47AD8686F690}"/>
              </a:ext>
            </a:extLst>
          </p:cNvPr>
          <p:cNvSpPr txBox="1"/>
          <p:nvPr/>
        </p:nvSpPr>
        <p:spPr>
          <a:xfrm>
            <a:off x="6129020" y="2914471"/>
            <a:ext cx="5777898" cy="430887"/>
          </a:xfrm>
          <a:prstGeom prst="rect">
            <a:avLst/>
          </a:prstGeom>
          <a:noFill/>
        </p:spPr>
        <p:txBody>
          <a:bodyPr wrap="square">
            <a:spAutoFit/>
          </a:bodyPr>
          <a:lstStyle/>
          <a:p>
            <a:pPr algn="just"/>
            <a:r>
              <a:rPr lang="en-US" sz="2200" b="1" i="0" dirty="0" err="1">
                <a:solidFill>
                  <a:srgbClr val="FF0000"/>
                </a:solidFill>
                <a:effectLst/>
                <a:latin typeface="-apple-system"/>
              </a:rPr>
              <a:t>Nhân</a:t>
            </a:r>
            <a:r>
              <a:rPr lang="en-US" sz="2200" b="1" i="0" dirty="0">
                <a:solidFill>
                  <a:srgbClr val="FF0000"/>
                </a:solidFill>
                <a:effectLst/>
                <a:latin typeface="-apple-system"/>
              </a:rPr>
              <a:t> </a:t>
            </a:r>
            <a:r>
              <a:rPr lang="en-US" sz="2200" b="1" i="0" dirty="0" err="1">
                <a:solidFill>
                  <a:srgbClr val="FF0000"/>
                </a:solidFill>
                <a:effectLst/>
                <a:latin typeface="-apple-system"/>
              </a:rPr>
              <a:t>lực</a:t>
            </a:r>
            <a:r>
              <a:rPr lang="en-US" sz="2200" b="1" i="0" dirty="0">
                <a:solidFill>
                  <a:srgbClr val="FF0000"/>
                </a:solidFill>
                <a:effectLst/>
                <a:latin typeface="-apple-system"/>
              </a:rPr>
              <a:t> </a:t>
            </a:r>
            <a:r>
              <a:rPr lang="en-US" sz="2200" b="1" i="0" dirty="0" err="1">
                <a:solidFill>
                  <a:srgbClr val="FF0000"/>
                </a:solidFill>
                <a:effectLst/>
                <a:latin typeface="-apple-system"/>
              </a:rPr>
              <a:t>không</a:t>
            </a:r>
            <a:r>
              <a:rPr lang="en-US" sz="2200" b="1" i="0" dirty="0">
                <a:solidFill>
                  <a:srgbClr val="FF0000"/>
                </a:solidFill>
                <a:effectLst/>
                <a:latin typeface="-apple-system"/>
              </a:rPr>
              <a:t> </a:t>
            </a:r>
            <a:r>
              <a:rPr lang="en-US" sz="2200" b="1" i="0" dirty="0" err="1">
                <a:solidFill>
                  <a:srgbClr val="FF0000"/>
                </a:solidFill>
                <a:effectLst/>
                <a:latin typeface="-apple-system"/>
              </a:rPr>
              <a:t>phù</a:t>
            </a:r>
            <a:r>
              <a:rPr lang="en-US" sz="2200" b="1" i="0" dirty="0">
                <a:solidFill>
                  <a:srgbClr val="FF0000"/>
                </a:solidFill>
                <a:effectLst/>
                <a:latin typeface="-apple-system"/>
              </a:rPr>
              <a:t> </a:t>
            </a:r>
            <a:r>
              <a:rPr lang="en-US" sz="2200" b="1" i="0" dirty="0" err="1">
                <a:solidFill>
                  <a:srgbClr val="FF0000"/>
                </a:solidFill>
                <a:effectLst/>
                <a:latin typeface="-apple-system"/>
              </a:rPr>
              <a:t>hợp</a:t>
            </a:r>
            <a:r>
              <a:rPr lang="en-US" sz="2200" b="1" i="0" dirty="0">
                <a:solidFill>
                  <a:srgbClr val="FF0000"/>
                </a:solidFill>
                <a:effectLst/>
                <a:latin typeface="-apple-system"/>
              </a:rPr>
              <a:t> </a:t>
            </a:r>
            <a:r>
              <a:rPr lang="en-US" sz="2200" b="1" i="0" dirty="0" err="1">
                <a:solidFill>
                  <a:srgbClr val="FF0000"/>
                </a:solidFill>
                <a:effectLst/>
                <a:latin typeface="-apple-system"/>
              </a:rPr>
              <a:t>với</a:t>
            </a:r>
            <a:r>
              <a:rPr lang="en-US" sz="2200" b="1" i="0" dirty="0">
                <a:solidFill>
                  <a:srgbClr val="FF0000"/>
                </a:solidFill>
                <a:effectLst/>
                <a:latin typeface="-apple-system"/>
              </a:rPr>
              <a:t> </a:t>
            </a:r>
            <a:r>
              <a:rPr lang="en-US" sz="2200" b="1" i="0" dirty="0" err="1">
                <a:solidFill>
                  <a:srgbClr val="FF0000"/>
                </a:solidFill>
                <a:effectLst/>
                <a:latin typeface="-apple-system"/>
              </a:rPr>
              <a:t>vị</a:t>
            </a:r>
            <a:r>
              <a:rPr lang="en-US" sz="2200" b="1" i="0" dirty="0">
                <a:solidFill>
                  <a:srgbClr val="FF0000"/>
                </a:solidFill>
                <a:effectLst/>
                <a:latin typeface="-apple-system"/>
              </a:rPr>
              <a:t> </a:t>
            </a:r>
            <a:r>
              <a:rPr lang="en-US" sz="2200" b="1" i="0" dirty="0" err="1">
                <a:solidFill>
                  <a:srgbClr val="FF0000"/>
                </a:solidFill>
                <a:effectLst/>
                <a:latin typeface="-apple-system"/>
              </a:rPr>
              <a:t>trí</a:t>
            </a:r>
            <a:r>
              <a:rPr lang="en-US" sz="2200" b="1" i="0" dirty="0">
                <a:solidFill>
                  <a:srgbClr val="FF0000"/>
                </a:solidFill>
                <a:effectLst/>
                <a:latin typeface="-apple-system"/>
              </a:rPr>
              <a:t> </a:t>
            </a:r>
            <a:r>
              <a:rPr lang="en-US" sz="2200" b="1" i="0" dirty="0" err="1">
                <a:solidFill>
                  <a:srgbClr val="FF0000"/>
                </a:solidFill>
                <a:effectLst/>
                <a:latin typeface="-apple-system"/>
              </a:rPr>
              <a:t>ngành</a:t>
            </a:r>
            <a:r>
              <a:rPr lang="en-US" sz="2200" b="1" i="0" dirty="0">
                <a:solidFill>
                  <a:srgbClr val="FF0000"/>
                </a:solidFill>
                <a:effectLst/>
                <a:latin typeface="-apple-system"/>
              </a:rPr>
              <a:t> </a:t>
            </a:r>
            <a:r>
              <a:rPr lang="en-US" sz="2200" b="1" i="0" dirty="0" err="1">
                <a:solidFill>
                  <a:srgbClr val="FF0000"/>
                </a:solidFill>
                <a:effectLst/>
                <a:latin typeface="-apple-system"/>
              </a:rPr>
              <a:t>nghề</a:t>
            </a:r>
            <a:endParaRPr lang="en-US" sz="2200" b="0" i="0" dirty="0">
              <a:solidFill>
                <a:srgbClr val="FF0000"/>
              </a:solidFill>
              <a:effectLst/>
              <a:latin typeface="-apple-system"/>
            </a:endParaRPr>
          </a:p>
        </p:txBody>
      </p:sp>
      <p:sp>
        <p:nvSpPr>
          <p:cNvPr id="13" name="TextBox 12">
            <a:extLst>
              <a:ext uri="{FF2B5EF4-FFF2-40B4-BE49-F238E27FC236}">
                <a16:creationId xmlns:a16="http://schemas.microsoft.com/office/drawing/2014/main" id="{9BA14D62-B629-4A96-9340-4BE2735C9252}"/>
              </a:ext>
            </a:extLst>
          </p:cNvPr>
          <p:cNvSpPr txBox="1"/>
          <p:nvPr/>
        </p:nvSpPr>
        <p:spPr>
          <a:xfrm>
            <a:off x="6159133" y="3750060"/>
            <a:ext cx="5859912" cy="769441"/>
          </a:xfrm>
          <a:prstGeom prst="rect">
            <a:avLst/>
          </a:prstGeom>
          <a:noFill/>
        </p:spPr>
        <p:txBody>
          <a:bodyPr wrap="square">
            <a:spAutoFit/>
          </a:bodyPr>
          <a:lstStyle/>
          <a:p>
            <a:pPr algn="just"/>
            <a:r>
              <a:rPr lang="en-US" sz="2200" b="1" i="0" dirty="0" err="1">
                <a:solidFill>
                  <a:srgbClr val="FF0000"/>
                </a:solidFill>
                <a:effectLst/>
                <a:latin typeface="-apple-system"/>
              </a:rPr>
              <a:t>Nhiều</a:t>
            </a:r>
            <a:r>
              <a:rPr lang="en-US" sz="2200" b="1" i="0" dirty="0">
                <a:solidFill>
                  <a:srgbClr val="FF0000"/>
                </a:solidFill>
                <a:effectLst/>
                <a:latin typeface="-apple-system"/>
              </a:rPr>
              <a:t> </a:t>
            </a:r>
            <a:r>
              <a:rPr lang="en-US" sz="2200" b="1" i="0" dirty="0" err="1">
                <a:solidFill>
                  <a:srgbClr val="FF0000"/>
                </a:solidFill>
                <a:effectLst/>
                <a:latin typeface="-apple-system"/>
              </a:rPr>
              <a:t>vị</a:t>
            </a:r>
            <a:r>
              <a:rPr lang="en-US" sz="2200" b="1" i="0" dirty="0">
                <a:solidFill>
                  <a:srgbClr val="FF0000"/>
                </a:solidFill>
                <a:effectLst/>
                <a:latin typeface="-apple-system"/>
              </a:rPr>
              <a:t> </a:t>
            </a:r>
            <a:r>
              <a:rPr lang="en-US" sz="2200" b="1" i="0" dirty="0" err="1">
                <a:solidFill>
                  <a:srgbClr val="FF0000"/>
                </a:solidFill>
                <a:effectLst/>
                <a:latin typeface="-apple-system"/>
              </a:rPr>
              <a:t>trí</a:t>
            </a:r>
            <a:r>
              <a:rPr lang="en-US" sz="2200" b="1" i="0" dirty="0">
                <a:solidFill>
                  <a:srgbClr val="FF0000"/>
                </a:solidFill>
                <a:effectLst/>
                <a:latin typeface="-apple-system"/>
              </a:rPr>
              <a:t> </a:t>
            </a:r>
            <a:r>
              <a:rPr lang="en-US" sz="2200" b="1" i="0" dirty="0" err="1">
                <a:solidFill>
                  <a:srgbClr val="FF0000"/>
                </a:solidFill>
                <a:effectLst/>
                <a:latin typeface="-apple-system"/>
              </a:rPr>
              <a:t>công</a:t>
            </a:r>
            <a:r>
              <a:rPr lang="en-US" sz="2200" b="1" i="0" dirty="0">
                <a:solidFill>
                  <a:srgbClr val="FF0000"/>
                </a:solidFill>
                <a:effectLst/>
                <a:latin typeface="-apple-system"/>
              </a:rPr>
              <a:t> </a:t>
            </a:r>
            <a:r>
              <a:rPr lang="en-US" sz="2200" b="1" i="0" dirty="0" err="1">
                <a:solidFill>
                  <a:srgbClr val="FF0000"/>
                </a:solidFill>
                <a:effectLst/>
                <a:latin typeface="-apple-system"/>
              </a:rPr>
              <a:t>việc</a:t>
            </a:r>
            <a:r>
              <a:rPr lang="en-US" sz="2200" b="1" i="0" dirty="0">
                <a:solidFill>
                  <a:srgbClr val="FF0000"/>
                </a:solidFill>
                <a:effectLst/>
                <a:latin typeface="-apple-system"/>
              </a:rPr>
              <a:t> </a:t>
            </a:r>
            <a:r>
              <a:rPr lang="en-US" sz="2200" b="1" i="0" dirty="0" err="1">
                <a:solidFill>
                  <a:srgbClr val="FF0000"/>
                </a:solidFill>
                <a:effectLst/>
                <a:latin typeface="-apple-system"/>
              </a:rPr>
              <a:t>không</a:t>
            </a:r>
            <a:r>
              <a:rPr lang="en-US" sz="2200" b="1" i="0" dirty="0">
                <a:solidFill>
                  <a:srgbClr val="FF0000"/>
                </a:solidFill>
                <a:effectLst/>
                <a:latin typeface="-apple-system"/>
              </a:rPr>
              <a:t> </a:t>
            </a:r>
            <a:r>
              <a:rPr lang="en-US" sz="2200" b="1" i="0" dirty="0" err="1">
                <a:solidFill>
                  <a:srgbClr val="FF0000"/>
                </a:solidFill>
                <a:effectLst/>
                <a:latin typeface="-apple-system"/>
              </a:rPr>
              <a:t>đòi</a:t>
            </a:r>
            <a:r>
              <a:rPr lang="en-US" sz="2200" b="1" i="0" dirty="0">
                <a:solidFill>
                  <a:srgbClr val="FF0000"/>
                </a:solidFill>
                <a:effectLst/>
                <a:latin typeface="-apple-system"/>
              </a:rPr>
              <a:t> </a:t>
            </a:r>
            <a:r>
              <a:rPr lang="en-US" sz="2200" b="1" i="0" dirty="0" err="1">
                <a:solidFill>
                  <a:srgbClr val="FF0000"/>
                </a:solidFill>
                <a:effectLst/>
                <a:latin typeface="-apple-system"/>
              </a:rPr>
              <a:t>hỏi</a:t>
            </a:r>
            <a:r>
              <a:rPr lang="en-US" sz="2200" b="1" i="0" dirty="0">
                <a:solidFill>
                  <a:srgbClr val="FF0000"/>
                </a:solidFill>
                <a:effectLst/>
                <a:latin typeface="-apple-system"/>
              </a:rPr>
              <a:t> </a:t>
            </a:r>
            <a:r>
              <a:rPr lang="en-US" sz="2200" b="1" i="0" dirty="0" err="1">
                <a:solidFill>
                  <a:srgbClr val="FF0000"/>
                </a:solidFill>
                <a:effectLst/>
                <a:latin typeface="-apple-system"/>
              </a:rPr>
              <a:t>kinh</a:t>
            </a:r>
            <a:r>
              <a:rPr lang="en-US" sz="2200" b="1" i="0" dirty="0">
                <a:solidFill>
                  <a:srgbClr val="FF0000"/>
                </a:solidFill>
                <a:effectLst/>
                <a:latin typeface="-apple-system"/>
              </a:rPr>
              <a:t> </a:t>
            </a:r>
            <a:r>
              <a:rPr lang="en-US" sz="2200" b="1" i="0" dirty="0" err="1">
                <a:solidFill>
                  <a:srgbClr val="FF0000"/>
                </a:solidFill>
                <a:effectLst/>
                <a:latin typeface="-apple-system"/>
              </a:rPr>
              <a:t>nghiệm</a:t>
            </a:r>
            <a:r>
              <a:rPr lang="en-US" sz="2200" b="1" i="0" dirty="0">
                <a:solidFill>
                  <a:srgbClr val="FF0000"/>
                </a:solidFill>
                <a:effectLst/>
                <a:latin typeface="-apple-system"/>
              </a:rPr>
              <a:t>, </a:t>
            </a:r>
            <a:r>
              <a:rPr lang="en-US" sz="2200" b="1" i="0" dirty="0" err="1">
                <a:solidFill>
                  <a:srgbClr val="FF0000"/>
                </a:solidFill>
                <a:effectLst/>
                <a:latin typeface="-apple-system"/>
              </a:rPr>
              <a:t>không</a:t>
            </a:r>
            <a:r>
              <a:rPr lang="en-US" sz="2200" b="1" i="0" dirty="0">
                <a:solidFill>
                  <a:srgbClr val="FF0000"/>
                </a:solidFill>
                <a:effectLst/>
                <a:latin typeface="-apple-system"/>
              </a:rPr>
              <a:t> </a:t>
            </a:r>
            <a:r>
              <a:rPr lang="en-US" sz="2200" b="1" i="0" dirty="0" err="1">
                <a:solidFill>
                  <a:srgbClr val="FF0000"/>
                </a:solidFill>
                <a:effectLst/>
                <a:latin typeface="-apple-system"/>
              </a:rPr>
              <a:t>yêu</a:t>
            </a:r>
            <a:r>
              <a:rPr lang="en-US" sz="2200" b="1" i="0" dirty="0">
                <a:solidFill>
                  <a:srgbClr val="FF0000"/>
                </a:solidFill>
                <a:effectLst/>
                <a:latin typeface="-apple-system"/>
              </a:rPr>
              <a:t> </a:t>
            </a:r>
            <a:r>
              <a:rPr lang="en-US" sz="2200" b="1" i="0" dirty="0" err="1">
                <a:solidFill>
                  <a:srgbClr val="FF0000"/>
                </a:solidFill>
                <a:effectLst/>
                <a:latin typeface="-apple-system"/>
              </a:rPr>
              <a:t>cầu</a:t>
            </a:r>
            <a:r>
              <a:rPr lang="en-US" sz="2200" b="1" i="0" dirty="0">
                <a:solidFill>
                  <a:srgbClr val="FF0000"/>
                </a:solidFill>
                <a:effectLst/>
                <a:latin typeface="-apple-system"/>
              </a:rPr>
              <a:t> </a:t>
            </a:r>
            <a:r>
              <a:rPr lang="en-US" sz="2200" b="1" i="0" dirty="0" err="1">
                <a:solidFill>
                  <a:srgbClr val="FF0000"/>
                </a:solidFill>
                <a:effectLst/>
                <a:latin typeface="-apple-system"/>
              </a:rPr>
              <a:t>bằng</a:t>
            </a:r>
            <a:r>
              <a:rPr lang="en-US" sz="2200" b="1" i="0" dirty="0">
                <a:solidFill>
                  <a:srgbClr val="FF0000"/>
                </a:solidFill>
                <a:effectLst/>
                <a:latin typeface="-apple-system"/>
              </a:rPr>
              <a:t> </a:t>
            </a:r>
            <a:r>
              <a:rPr lang="en-US" sz="2200" b="1" i="0" dirty="0" err="1">
                <a:solidFill>
                  <a:srgbClr val="FF0000"/>
                </a:solidFill>
                <a:effectLst/>
                <a:latin typeface="-apple-system"/>
              </a:rPr>
              <a:t>cấp</a:t>
            </a:r>
            <a:endParaRPr lang="en-US" sz="2200" b="0" i="0" dirty="0">
              <a:solidFill>
                <a:srgbClr val="FF0000"/>
              </a:solidFill>
              <a:effectLst/>
              <a:latin typeface="-apple-system"/>
            </a:endParaRPr>
          </a:p>
        </p:txBody>
      </p:sp>
      <p:sp>
        <p:nvSpPr>
          <p:cNvPr id="15" name="TextBox 14">
            <a:extLst>
              <a:ext uri="{FF2B5EF4-FFF2-40B4-BE49-F238E27FC236}">
                <a16:creationId xmlns:a16="http://schemas.microsoft.com/office/drawing/2014/main" id="{597D6CE0-0890-4967-A37B-640427574309}"/>
              </a:ext>
            </a:extLst>
          </p:cNvPr>
          <p:cNvSpPr txBox="1"/>
          <p:nvPr/>
        </p:nvSpPr>
        <p:spPr>
          <a:xfrm>
            <a:off x="6188409" y="4924203"/>
            <a:ext cx="5659120" cy="769441"/>
          </a:xfrm>
          <a:prstGeom prst="rect">
            <a:avLst/>
          </a:prstGeom>
          <a:noFill/>
        </p:spPr>
        <p:txBody>
          <a:bodyPr wrap="square">
            <a:spAutoFit/>
          </a:bodyPr>
          <a:lstStyle/>
          <a:p>
            <a:pPr algn="just"/>
            <a:r>
              <a:rPr lang="en-US" sz="2200" b="1" i="0" dirty="0" err="1">
                <a:solidFill>
                  <a:srgbClr val="FF0000"/>
                </a:solidFill>
                <a:effectLst/>
                <a:latin typeface="-apple-system"/>
              </a:rPr>
              <a:t>Nguyên</a:t>
            </a:r>
            <a:r>
              <a:rPr lang="en-US" sz="2200" b="1" i="0" dirty="0">
                <a:solidFill>
                  <a:srgbClr val="FF0000"/>
                </a:solidFill>
                <a:effectLst/>
                <a:latin typeface="-apple-system"/>
              </a:rPr>
              <a:t> </a:t>
            </a:r>
            <a:r>
              <a:rPr lang="en-US" sz="2200" b="1" i="0" dirty="0" err="1">
                <a:solidFill>
                  <a:srgbClr val="FF0000"/>
                </a:solidFill>
                <a:effectLst/>
                <a:latin typeface="-apple-system"/>
              </a:rPr>
              <a:t>nhân</a:t>
            </a:r>
            <a:r>
              <a:rPr lang="en-US" sz="2200" b="1" i="0" dirty="0">
                <a:solidFill>
                  <a:srgbClr val="FF0000"/>
                </a:solidFill>
                <a:effectLst/>
                <a:latin typeface="-apple-system"/>
              </a:rPr>
              <a:t> </a:t>
            </a:r>
            <a:r>
              <a:rPr lang="en-US" sz="2200" b="1" i="0" dirty="0" err="1">
                <a:solidFill>
                  <a:srgbClr val="FF0000"/>
                </a:solidFill>
                <a:effectLst/>
                <a:latin typeface="-apple-system"/>
              </a:rPr>
              <a:t>từ</a:t>
            </a:r>
            <a:r>
              <a:rPr lang="en-US" sz="2200" b="1" i="0" dirty="0">
                <a:solidFill>
                  <a:srgbClr val="FF0000"/>
                </a:solidFill>
                <a:effectLst/>
                <a:latin typeface="-apple-system"/>
              </a:rPr>
              <a:t> </a:t>
            </a:r>
            <a:r>
              <a:rPr lang="en-US" sz="2200" b="1" i="0" dirty="0" err="1">
                <a:solidFill>
                  <a:srgbClr val="FF0000"/>
                </a:solidFill>
                <a:effectLst/>
                <a:latin typeface="-apple-system"/>
              </a:rPr>
              <a:t>cá</a:t>
            </a:r>
            <a:r>
              <a:rPr lang="en-US" sz="2200" b="1" i="0" dirty="0">
                <a:solidFill>
                  <a:srgbClr val="FF0000"/>
                </a:solidFill>
                <a:effectLst/>
                <a:latin typeface="-apple-system"/>
              </a:rPr>
              <a:t> </a:t>
            </a:r>
            <a:r>
              <a:rPr lang="en-US" sz="2200" b="1" i="0" dirty="0" err="1">
                <a:solidFill>
                  <a:srgbClr val="FF0000"/>
                </a:solidFill>
                <a:effectLst/>
                <a:latin typeface="-apple-system"/>
              </a:rPr>
              <a:t>nhân</a:t>
            </a:r>
            <a:r>
              <a:rPr lang="en-US" sz="2200" b="1" i="0" dirty="0">
                <a:solidFill>
                  <a:srgbClr val="FF0000"/>
                </a:solidFill>
                <a:effectLst/>
                <a:latin typeface="-apple-system"/>
              </a:rPr>
              <a:t> </a:t>
            </a:r>
            <a:r>
              <a:rPr lang="en-US" sz="2200" b="1" i="0" dirty="0" err="1">
                <a:solidFill>
                  <a:srgbClr val="FF0000"/>
                </a:solidFill>
                <a:effectLst/>
                <a:latin typeface="-apple-system"/>
              </a:rPr>
              <a:t>không</a:t>
            </a:r>
            <a:r>
              <a:rPr lang="en-US" sz="2200" b="1" i="0" dirty="0">
                <a:solidFill>
                  <a:srgbClr val="FF0000"/>
                </a:solidFill>
                <a:effectLst/>
                <a:latin typeface="-apple-system"/>
              </a:rPr>
              <a:t> </a:t>
            </a:r>
            <a:r>
              <a:rPr lang="en-US" sz="2200" b="1" i="0" dirty="0" err="1">
                <a:solidFill>
                  <a:srgbClr val="FF0000"/>
                </a:solidFill>
                <a:effectLst/>
                <a:latin typeface="-apple-system"/>
              </a:rPr>
              <a:t>đam</a:t>
            </a:r>
            <a:r>
              <a:rPr lang="en-US" sz="2200" b="1" i="0" dirty="0">
                <a:solidFill>
                  <a:srgbClr val="FF0000"/>
                </a:solidFill>
                <a:effectLst/>
                <a:latin typeface="-apple-system"/>
              </a:rPr>
              <a:t> </a:t>
            </a:r>
            <a:r>
              <a:rPr lang="en-US" sz="2200" b="1" i="0" dirty="0" err="1">
                <a:solidFill>
                  <a:srgbClr val="FF0000"/>
                </a:solidFill>
                <a:effectLst/>
                <a:latin typeface="-apple-system"/>
              </a:rPr>
              <a:t>mê</a:t>
            </a:r>
            <a:r>
              <a:rPr lang="en-US" sz="2200" b="1" i="0" dirty="0">
                <a:solidFill>
                  <a:srgbClr val="FF0000"/>
                </a:solidFill>
                <a:effectLst/>
                <a:latin typeface="-apple-system"/>
              </a:rPr>
              <a:t>, </a:t>
            </a:r>
            <a:r>
              <a:rPr lang="en-US" sz="2200" b="1" i="0" dirty="0" err="1">
                <a:solidFill>
                  <a:srgbClr val="FF0000"/>
                </a:solidFill>
                <a:effectLst/>
                <a:latin typeface="-apple-system"/>
              </a:rPr>
              <a:t>không</a:t>
            </a:r>
            <a:r>
              <a:rPr lang="en-US" sz="2200" b="1" i="0" dirty="0">
                <a:solidFill>
                  <a:srgbClr val="FF0000"/>
                </a:solidFill>
                <a:effectLst/>
                <a:latin typeface="-apple-system"/>
              </a:rPr>
              <a:t> </a:t>
            </a:r>
            <a:r>
              <a:rPr lang="en-US" sz="2200" b="1" i="0" dirty="0" err="1">
                <a:solidFill>
                  <a:srgbClr val="FF0000"/>
                </a:solidFill>
                <a:effectLst/>
                <a:latin typeface="-apple-system"/>
              </a:rPr>
              <a:t>thích</a:t>
            </a:r>
            <a:r>
              <a:rPr lang="en-US" sz="2200" b="1" i="0" dirty="0">
                <a:solidFill>
                  <a:srgbClr val="FF0000"/>
                </a:solidFill>
                <a:effectLst/>
                <a:latin typeface="-apple-system"/>
              </a:rPr>
              <a:t> </a:t>
            </a:r>
            <a:r>
              <a:rPr lang="en-US" sz="2200" b="1" i="0" dirty="0" err="1">
                <a:solidFill>
                  <a:srgbClr val="FF0000"/>
                </a:solidFill>
                <a:effectLst/>
                <a:latin typeface="-apple-system"/>
              </a:rPr>
              <a:t>thú</a:t>
            </a:r>
            <a:endParaRPr lang="en-US" sz="2200" b="0" i="0" dirty="0">
              <a:solidFill>
                <a:srgbClr val="FF0000"/>
              </a:solidFill>
              <a:effectLst/>
              <a:latin typeface="-apple-system"/>
            </a:endParaRPr>
          </a:p>
        </p:txBody>
      </p:sp>
    </p:spTree>
    <p:extLst>
      <p:ext uri="{BB962C8B-B14F-4D97-AF65-F5344CB8AC3E}">
        <p14:creationId xmlns:p14="http://schemas.microsoft.com/office/powerpoint/2010/main" val="125386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8EABDB-7C2D-42CA-9D70-4F817B0FF24F}"/>
              </a:ext>
            </a:extLst>
          </p:cNvPr>
          <p:cNvPicPr>
            <a:picLocks noChangeAspect="1"/>
          </p:cNvPicPr>
          <p:nvPr/>
        </p:nvPicPr>
        <p:blipFill>
          <a:blip r:embed="rId3"/>
          <a:stretch>
            <a:fillRect/>
          </a:stretch>
        </p:blipFill>
        <p:spPr>
          <a:xfrm>
            <a:off x="756920" y="1946079"/>
            <a:ext cx="4495413" cy="3257879"/>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87B4AEE5-5D82-404F-B318-4F4C30BB827C}"/>
              </a:ext>
            </a:extLst>
          </p:cNvPr>
          <p:cNvSpPr txBox="1"/>
          <p:nvPr/>
        </p:nvSpPr>
        <p:spPr>
          <a:xfrm>
            <a:off x="5884310" y="1309487"/>
            <a:ext cx="6002890" cy="461665"/>
          </a:xfrm>
          <a:prstGeom prst="rect">
            <a:avLst/>
          </a:prstGeom>
          <a:noFill/>
        </p:spPr>
        <p:txBody>
          <a:bodyPr wrap="square">
            <a:spAutoFit/>
          </a:bodyPr>
          <a:lstStyle/>
          <a:p>
            <a:pPr algn="l"/>
            <a:r>
              <a:rPr lang="en-US" sz="2400" b="1" i="0" dirty="0">
                <a:solidFill>
                  <a:schemeClr val="accent1">
                    <a:lumMod val="75000"/>
                  </a:schemeClr>
                </a:solidFill>
                <a:effectLst/>
                <a:latin typeface="helvetica neue"/>
              </a:rPr>
              <a:t>1. </a:t>
            </a:r>
            <a:r>
              <a:rPr lang="en-US" sz="2400" b="1" i="0" dirty="0" err="1">
                <a:solidFill>
                  <a:schemeClr val="accent1">
                    <a:lumMod val="75000"/>
                  </a:schemeClr>
                </a:solidFill>
                <a:effectLst/>
                <a:latin typeface="helvetica neue"/>
              </a:rPr>
              <a:t>Bạn</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quá</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tự</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cao</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về</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tấm</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bằng</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Đại</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học</a:t>
            </a:r>
            <a:endParaRPr lang="en-US" sz="2400" b="1" i="0" dirty="0">
              <a:solidFill>
                <a:schemeClr val="accent1">
                  <a:lumMod val="75000"/>
                </a:schemeClr>
              </a:solidFill>
              <a:effectLst/>
              <a:latin typeface="helvetica neue"/>
            </a:endParaRPr>
          </a:p>
        </p:txBody>
      </p:sp>
      <p:sp>
        <p:nvSpPr>
          <p:cNvPr id="7" name="TextBox 6">
            <a:extLst>
              <a:ext uri="{FF2B5EF4-FFF2-40B4-BE49-F238E27FC236}">
                <a16:creationId xmlns:a16="http://schemas.microsoft.com/office/drawing/2014/main" id="{01D55416-09BD-430E-A788-72FD7EC7799A}"/>
              </a:ext>
            </a:extLst>
          </p:cNvPr>
          <p:cNvSpPr txBox="1"/>
          <p:nvPr/>
        </p:nvSpPr>
        <p:spPr>
          <a:xfrm>
            <a:off x="5912249" y="2123258"/>
            <a:ext cx="5672621" cy="461665"/>
          </a:xfrm>
          <a:prstGeom prst="rect">
            <a:avLst/>
          </a:prstGeom>
          <a:noFill/>
        </p:spPr>
        <p:txBody>
          <a:bodyPr wrap="square">
            <a:spAutoFit/>
          </a:bodyPr>
          <a:lstStyle/>
          <a:p>
            <a:pPr algn="l"/>
            <a:r>
              <a:rPr lang="en-US" sz="2400" b="1" i="0" dirty="0">
                <a:solidFill>
                  <a:schemeClr val="accent1">
                    <a:lumMod val="75000"/>
                  </a:schemeClr>
                </a:solidFill>
                <a:effectLst/>
                <a:latin typeface="helvetica neue"/>
              </a:rPr>
              <a:t>2. </a:t>
            </a:r>
            <a:r>
              <a:rPr lang="en-US" sz="2400" b="1" i="0" dirty="0" err="1">
                <a:solidFill>
                  <a:schemeClr val="accent1">
                    <a:lumMod val="75000"/>
                  </a:schemeClr>
                </a:solidFill>
                <a:effectLst/>
                <a:latin typeface="helvetica neue"/>
              </a:rPr>
              <a:t>Thiếu</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kỹ</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năng</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thái</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độ</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làm</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việc</a:t>
            </a:r>
            <a:endParaRPr lang="en-US" sz="2400" b="1" i="0" dirty="0">
              <a:solidFill>
                <a:schemeClr val="accent1">
                  <a:lumMod val="75000"/>
                </a:schemeClr>
              </a:solidFill>
              <a:effectLst/>
              <a:latin typeface="helvetica neue"/>
            </a:endParaRPr>
          </a:p>
        </p:txBody>
      </p:sp>
      <p:sp>
        <p:nvSpPr>
          <p:cNvPr id="9" name="TextBox 8">
            <a:extLst>
              <a:ext uri="{FF2B5EF4-FFF2-40B4-BE49-F238E27FC236}">
                <a16:creationId xmlns:a16="http://schemas.microsoft.com/office/drawing/2014/main" id="{6A6B43FB-4A46-423D-9D70-0456CFED7D06}"/>
              </a:ext>
            </a:extLst>
          </p:cNvPr>
          <p:cNvSpPr txBox="1"/>
          <p:nvPr/>
        </p:nvSpPr>
        <p:spPr>
          <a:xfrm>
            <a:off x="5912249" y="2988376"/>
            <a:ext cx="6149340" cy="461665"/>
          </a:xfrm>
          <a:prstGeom prst="rect">
            <a:avLst/>
          </a:prstGeom>
          <a:noFill/>
        </p:spPr>
        <p:txBody>
          <a:bodyPr wrap="square">
            <a:spAutoFit/>
          </a:bodyPr>
          <a:lstStyle/>
          <a:p>
            <a:pPr algn="l"/>
            <a:r>
              <a:rPr lang="en-US" sz="2400" b="1" i="0" dirty="0">
                <a:solidFill>
                  <a:schemeClr val="accent1">
                    <a:lumMod val="75000"/>
                  </a:schemeClr>
                </a:solidFill>
                <a:effectLst/>
                <a:latin typeface="helvetica neue"/>
              </a:rPr>
              <a:t>3. </a:t>
            </a:r>
            <a:r>
              <a:rPr lang="en-US" sz="2400" b="1" i="0" dirty="0" err="1">
                <a:solidFill>
                  <a:schemeClr val="accent1">
                    <a:lumMod val="75000"/>
                  </a:schemeClr>
                </a:solidFill>
                <a:effectLst/>
                <a:latin typeface="helvetica neue"/>
              </a:rPr>
              <a:t>Thụ</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động</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trông</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chờ</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vào</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mối</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quan</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hệ</a:t>
            </a:r>
            <a:endParaRPr lang="en-US" sz="2400" b="1" i="0" dirty="0">
              <a:solidFill>
                <a:schemeClr val="accent1">
                  <a:lumMod val="75000"/>
                </a:schemeClr>
              </a:solidFill>
              <a:effectLst/>
              <a:latin typeface="helvetica neue"/>
            </a:endParaRPr>
          </a:p>
        </p:txBody>
      </p:sp>
      <p:sp>
        <p:nvSpPr>
          <p:cNvPr id="11" name="TextBox 10">
            <a:extLst>
              <a:ext uri="{FF2B5EF4-FFF2-40B4-BE49-F238E27FC236}">
                <a16:creationId xmlns:a16="http://schemas.microsoft.com/office/drawing/2014/main" id="{E7B0E3EC-2D5C-4FEA-8C9E-3088A6FD11C6}"/>
              </a:ext>
            </a:extLst>
          </p:cNvPr>
          <p:cNvSpPr txBox="1"/>
          <p:nvPr/>
        </p:nvSpPr>
        <p:spPr>
          <a:xfrm>
            <a:off x="5912249" y="3853494"/>
            <a:ext cx="6067625" cy="461665"/>
          </a:xfrm>
          <a:prstGeom prst="rect">
            <a:avLst/>
          </a:prstGeom>
          <a:noFill/>
        </p:spPr>
        <p:txBody>
          <a:bodyPr wrap="square">
            <a:spAutoFit/>
          </a:bodyPr>
          <a:lstStyle/>
          <a:p>
            <a:pPr algn="l"/>
            <a:r>
              <a:rPr lang="vi-VN" sz="2400" b="1" i="0" dirty="0">
                <a:solidFill>
                  <a:schemeClr val="accent1">
                    <a:lumMod val="75000"/>
                  </a:schemeClr>
                </a:solidFill>
                <a:effectLst/>
                <a:latin typeface="helvetica neue"/>
              </a:rPr>
              <a:t>4. </a:t>
            </a:r>
            <a:r>
              <a:rPr lang="en-US" sz="2400" b="1" i="0" dirty="0">
                <a:solidFill>
                  <a:schemeClr val="accent1">
                    <a:lumMod val="75000"/>
                  </a:schemeClr>
                </a:solidFill>
                <a:effectLst/>
                <a:latin typeface="helvetica neue"/>
              </a:rPr>
              <a:t>C</a:t>
            </a:r>
            <a:r>
              <a:rPr lang="vi-VN" sz="2400" b="1" i="0" dirty="0">
                <a:solidFill>
                  <a:schemeClr val="accent1">
                    <a:lumMod val="75000"/>
                  </a:schemeClr>
                </a:solidFill>
                <a:effectLst/>
                <a:latin typeface="helvetica neue"/>
              </a:rPr>
              <a:t>ung</a:t>
            </a:r>
            <a:r>
              <a:rPr lang="en-US" sz="2400" b="1" i="0" dirty="0">
                <a:solidFill>
                  <a:schemeClr val="accent1">
                    <a:lumMod val="75000"/>
                  </a:schemeClr>
                </a:solidFill>
                <a:effectLst/>
                <a:latin typeface="helvetica neue"/>
              </a:rPr>
              <a:t> </a:t>
            </a:r>
            <a:r>
              <a:rPr lang="vi-VN" sz="2400" b="1" i="0" dirty="0">
                <a:solidFill>
                  <a:schemeClr val="accent1">
                    <a:lumMod val="75000"/>
                  </a:schemeClr>
                </a:solidFill>
                <a:effectLst/>
                <a:latin typeface="helvetica neue"/>
              </a:rPr>
              <a:t>cầu không gặp được nhau</a:t>
            </a:r>
          </a:p>
        </p:txBody>
      </p:sp>
      <p:sp>
        <p:nvSpPr>
          <p:cNvPr id="13" name="TextBox 12">
            <a:extLst>
              <a:ext uri="{FF2B5EF4-FFF2-40B4-BE49-F238E27FC236}">
                <a16:creationId xmlns:a16="http://schemas.microsoft.com/office/drawing/2014/main" id="{10886301-4C2B-4A3B-82DF-8DA92D8E1AD8}"/>
              </a:ext>
            </a:extLst>
          </p:cNvPr>
          <p:cNvSpPr txBox="1"/>
          <p:nvPr/>
        </p:nvSpPr>
        <p:spPr>
          <a:xfrm>
            <a:off x="5912249" y="4667265"/>
            <a:ext cx="5791200" cy="461665"/>
          </a:xfrm>
          <a:prstGeom prst="rect">
            <a:avLst/>
          </a:prstGeom>
          <a:noFill/>
        </p:spPr>
        <p:txBody>
          <a:bodyPr wrap="square">
            <a:spAutoFit/>
          </a:bodyPr>
          <a:lstStyle/>
          <a:p>
            <a:pPr algn="l"/>
            <a:r>
              <a:rPr lang="en-US" sz="2400" b="1" i="0" dirty="0">
                <a:solidFill>
                  <a:schemeClr val="accent1">
                    <a:lumMod val="75000"/>
                  </a:schemeClr>
                </a:solidFill>
                <a:effectLst/>
                <a:latin typeface="helvetica neue"/>
              </a:rPr>
              <a:t>5. </a:t>
            </a:r>
            <a:r>
              <a:rPr lang="en-US" sz="2400" b="1" i="0" dirty="0" err="1">
                <a:solidFill>
                  <a:schemeClr val="accent1">
                    <a:lumMod val="75000"/>
                  </a:schemeClr>
                </a:solidFill>
                <a:effectLst/>
                <a:latin typeface="helvetica neue"/>
              </a:rPr>
              <a:t>Không</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có</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mối</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quan</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hệ</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tiền</a:t>
            </a:r>
            <a:endParaRPr lang="en-US" sz="2400" b="1" i="0" dirty="0">
              <a:solidFill>
                <a:schemeClr val="accent1">
                  <a:lumMod val="75000"/>
                </a:schemeClr>
              </a:solidFill>
              <a:effectLst/>
              <a:latin typeface="helvetica neue"/>
            </a:endParaRPr>
          </a:p>
        </p:txBody>
      </p:sp>
      <p:sp>
        <p:nvSpPr>
          <p:cNvPr id="15" name="TextBox 14">
            <a:extLst>
              <a:ext uri="{FF2B5EF4-FFF2-40B4-BE49-F238E27FC236}">
                <a16:creationId xmlns:a16="http://schemas.microsoft.com/office/drawing/2014/main" id="{7BA208D1-A919-49C8-BF2D-CD677CCE770E}"/>
              </a:ext>
            </a:extLst>
          </p:cNvPr>
          <p:cNvSpPr txBox="1"/>
          <p:nvPr/>
        </p:nvSpPr>
        <p:spPr>
          <a:xfrm>
            <a:off x="294640" y="223366"/>
            <a:ext cx="6172200" cy="954107"/>
          </a:xfrm>
          <a:prstGeom prst="rect">
            <a:avLst/>
          </a:prstGeom>
          <a:noFill/>
        </p:spPr>
        <p:txBody>
          <a:bodyPr wrap="square">
            <a:spAutoFit/>
          </a:bodyPr>
          <a:lstStyle/>
          <a:p>
            <a:pPr algn="ctr"/>
            <a:r>
              <a:rPr lang="en-US" sz="2800" b="1" i="0" dirty="0" err="1">
                <a:solidFill>
                  <a:srgbClr val="C00000"/>
                </a:solidFill>
                <a:effectLst/>
                <a:latin typeface="Times New Roman" panose="02020603050405020304" pitchFamily="18" charset="0"/>
              </a:rPr>
              <a:t>Vì</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sao</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tình</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trạng</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sinh</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viên</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thất</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nghiệp</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vẫn</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không</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ngừng</a:t>
            </a:r>
            <a:r>
              <a:rPr lang="en-US" sz="2800" b="1" i="0" dirty="0">
                <a:solidFill>
                  <a:srgbClr val="C00000"/>
                </a:solidFill>
                <a:effectLst/>
                <a:latin typeface="Times New Roman" panose="02020603050405020304" pitchFamily="18" charset="0"/>
              </a:rPr>
              <a:t> </a:t>
            </a:r>
            <a:r>
              <a:rPr lang="en-US" sz="2800" b="1" i="0" dirty="0" err="1">
                <a:solidFill>
                  <a:srgbClr val="C00000"/>
                </a:solidFill>
                <a:effectLst/>
                <a:latin typeface="Times New Roman" panose="02020603050405020304" pitchFamily="18" charset="0"/>
              </a:rPr>
              <a:t>tăng</a:t>
            </a:r>
            <a:endParaRPr lang="en-US" sz="2800" b="1" i="0" dirty="0">
              <a:solidFill>
                <a:srgbClr val="C00000"/>
              </a:solidFill>
              <a:effectLst/>
              <a:latin typeface="Times New Roman" panose="02020603050405020304" pitchFamily="18" charset="0"/>
            </a:endParaRPr>
          </a:p>
        </p:txBody>
      </p:sp>
      <p:sp>
        <p:nvSpPr>
          <p:cNvPr id="16" name="TextBox 15">
            <a:extLst>
              <a:ext uri="{FF2B5EF4-FFF2-40B4-BE49-F238E27FC236}">
                <a16:creationId xmlns:a16="http://schemas.microsoft.com/office/drawing/2014/main" id="{55D260F7-BF72-4A13-A801-F167E913175F}"/>
              </a:ext>
            </a:extLst>
          </p:cNvPr>
          <p:cNvSpPr txBox="1"/>
          <p:nvPr/>
        </p:nvSpPr>
        <p:spPr>
          <a:xfrm>
            <a:off x="5912249" y="5532989"/>
            <a:ext cx="5985909" cy="461665"/>
          </a:xfrm>
          <a:prstGeom prst="rect">
            <a:avLst/>
          </a:prstGeom>
          <a:noFill/>
        </p:spPr>
        <p:txBody>
          <a:bodyPr wrap="square">
            <a:spAutoFit/>
          </a:bodyPr>
          <a:lstStyle/>
          <a:p>
            <a:pPr algn="l"/>
            <a:r>
              <a:rPr lang="en-US" sz="2400" b="1" i="0" dirty="0">
                <a:solidFill>
                  <a:schemeClr val="accent1">
                    <a:lumMod val="75000"/>
                  </a:schemeClr>
                </a:solidFill>
                <a:effectLst/>
                <a:latin typeface="helvetica neue"/>
              </a:rPr>
              <a:t>6. </a:t>
            </a:r>
            <a:r>
              <a:rPr lang="en-US" sz="2400" b="1" i="0" dirty="0" err="1">
                <a:solidFill>
                  <a:schemeClr val="accent1">
                    <a:lumMod val="75000"/>
                  </a:schemeClr>
                </a:solidFill>
                <a:effectLst/>
                <a:latin typeface="helvetica neue"/>
              </a:rPr>
              <a:t>Lương</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không</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xứng</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với</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vị</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trí</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việc</a:t>
            </a:r>
            <a:r>
              <a:rPr lang="en-US" sz="2400" b="1" i="0" dirty="0">
                <a:solidFill>
                  <a:schemeClr val="accent1">
                    <a:lumMod val="75000"/>
                  </a:schemeClr>
                </a:solidFill>
                <a:effectLst/>
                <a:latin typeface="helvetica neue"/>
              </a:rPr>
              <a:t> </a:t>
            </a:r>
            <a:r>
              <a:rPr lang="en-US" sz="2400" b="1" i="0" dirty="0" err="1">
                <a:solidFill>
                  <a:schemeClr val="accent1">
                    <a:lumMod val="75000"/>
                  </a:schemeClr>
                </a:solidFill>
                <a:effectLst/>
                <a:latin typeface="helvetica neue"/>
              </a:rPr>
              <a:t>làm</a:t>
            </a:r>
            <a:endParaRPr lang="en-US" sz="2400" b="1" i="0" dirty="0">
              <a:solidFill>
                <a:schemeClr val="accent1">
                  <a:lumMod val="75000"/>
                </a:schemeClr>
              </a:solidFill>
              <a:effectLst/>
              <a:latin typeface="helvetica neue"/>
            </a:endParaRPr>
          </a:p>
        </p:txBody>
      </p:sp>
    </p:spTree>
    <p:extLst>
      <p:ext uri="{BB962C8B-B14F-4D97-AF65-F5344CB8AC3E}">
        <p14:creationId xmlns:p14="http://schemas.microsoft.com/office/powerpoint/2010/main" val="866599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4D952CB-32DD-4B69-B5EA-0B67DECF3E5D}"/>
              </a:ext>
            </a:extLst>
          </p:cNvPr>
          <p:cNvPicPr>
            <a:picLocks noGrp="1" noChangeAspect="1"/>
          </p:cNvPicPr>
          <p:nvPr>
            <p:ph idx="1"/>
          </p:nvPr>
        </p:nvPicPr>
        <p:blipFill>
          <a:blip r:embed="rId2"/>
          <a:stretch>
            <a:fillRect/>
          </a:stretch>
        </p:blipFill>
        <p:spPr>
          <a:xfrm>
            <a:off x="104775" y="0"/>
            <a:ext cx="8658225" cy="6599965"/>
          </a:xfrm>
          <a:prstGeom prst="rect">
            <a:avLst/>
          </a:prstGeom>
        </p:spPr>
      </p:pic>
      <p:sp>
        <p:nvSpPr>
          <p:cNvPr id="6" name="TextBox 5">
            <a:extLst>
              <a:ext uri="{FF2B5EF4-FFF2-40B4-BE49-F238E27FC236}">
                <a16:creationId xmlns:a16="http://schemas.microsoft.com/office/drawing/2014/main" id="{51A493F8-A4D5-483A-8D03-AF9217300CBB}"/>
              </a:ext>
            </a:extLst>
          </p:cNvPr>
          <p:cNvSpPr txBox="1"/>
          <p:nvPr/>
        </p:nvSpPr>
        <p:spPr>
          <a:xfrm>
            <a:off x="8963025" y="668492"/>
            <a:ext cx="2971800" cy="5262979"/>
          </a:xfrm>
          <a:prstGeom prst="rect">
            <a:avLst/>
          </a:prstGeom>
          <a:noFill/>
        </p:spPr>
        <p:txBody>
          <a:bodyPr wrap="square">
            <a:spAutoFit/>
          </a:bodyPr>
          <a:lstStyle/>
          <a:p>
            <a:pPr algn="just"/>
            <a:r>
              <a:rPr lang="vi-VN" sz="2400" b="1" i="0" dirty="0">
                <a:solidFill>
                  <a:srgbClr val="FF0000"/>
                </a:solidFill>
                <a:effectLst/>
                <a:latin typeface="Roboto"/>
              </a:rPr>
              <a:t>Dù bạn kiếm tiền bằng bất cứ phương pháp gì, bạn cũng sẽ ở một trong 4 góc của Kim tứ đồ và khi bạn đã hiểu rõ Kim tứ đồ, bạn sẽ dễ dàng nhận ra bạn đang làm việc vì tiền hay tiền đang làm việc cho bạn.</a:t>
            </a:r>
          </a:p>
          <a:p>
            <a:pPr algn="just"/>
            <a:endParaRPr lang="en-US" sz="2400" b="0" i="0" dirty="0">
              <a:solidFill>
                <a:srgbClr val="363B40"/>
              </a:solidFill>
              <a:effectLst/>
              <a:latin typeface="Roboto"/>
            </a:endParaRPr>
          </a:p>
          <a:p>
            <a:pPr algn="just"/>
            <a:r>
              <a:rPr lang="vi-VN" sz="2400" b="1" i="0" dirty="0">
                <a:solidFill>
                  <a:srgbClr val="363B40"/>
                </a:solidFill>
                <a:effectLst/>
                <a:latin typeface="Roboto"/>
              </a:rPr>
              <a:t>Robert Kiyosaki</a:t>
            </a:r>
            <a:r>
              <a:rPr lang="vi-VN" sz="2400" b="0" i="0" dirty="0">
                <a:solidFill>
                  <a:srgbClr val="363B40"/>
                </a:solidFill>
                <a:effectLst/>
                <a:latin typeface="Roboto"/>
              </a:rPr>
              <a:t> </a:t>
            </a:r>
          </a:p>
        </p:txBody>
      </p:sp>
    </p:spTree>
    <p:extLst>
      <p:ext uri="{BB962C8B-B14F-4D97-AF65-F5344CB8AC3E}">
        <p14:creationId xmlns:p14="http://schemas.microsoft.com/office/powerpoint/2010/main" val="928330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CBFD4B-AE9D-4625-A246-8ACDB3AA3758}"/>
              </a:ext>
            </a:extLst>
          </p:cNvPr>
          <p:cNvPicPr>
            <a:picLocks noChangeAspect="1"/>
          </p:cNvPicPr>
          <p:nvPr/>
        </p:nvPicPr>
        <p:blipFill rotWithShape="1">
          <a:blip r:embed="rId3"/>
          <a:srcRect t="16666" b="31111"/>
          <a:stretch/>
        </p:blipFill>
        <p:spPr>
          <a:xfrm>
            <a:off x="59871" y="114755"/>
            <a:ext cx="12072258" cy="3581400"/>
          </a:xfrm>
          <a:prstGeom prst="rect">
            <a:avLst/>
          </a:prstGeom>
        </p:spPr>
      </p:pic>
      <p:sp>
        <p:nvSpPr>
          <p:cNvPr id="5" name="Double Wave 4">
            <a:extLst>
              <a:ext uri="{FF2B5EF4-FFF2-40B4-BE49-F238E27FC236}">
                <a16:creationId xmlns:a16="http://schemas.microsoft.com/office/drawing/2014/main" id="{0B0FBBDC-6D90-41E7-8836-DC68493CE4AE}"/>
              </a:ext>
            </a:extLst>
          </p:cNvPr>
          <p:cNvSpPr/>
          <p:nvPr/>
        </p:nvSpPr>
        <p:spPr>
          <a:xfrm>
            <a:off x="0" y="3302557"/>
            <a:ext cx="12193666" cy="1238250"/>
          </a:xfrm>
          <a:prstGeom prst="double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15A8F48C-42D9-47B4-9B5F-E2D89FDA6D45}"/>
              </a:ext>
            </a:extLst>
          </p:cNvPr>
          <p:cNvSpPr txBox="1">
            <a:spLocks/>
          </p:cNvSpPr>
          <p:nvPr/>
        </p:nvSpPr>
        <p:spPr>
          <a:xfrm>
            <a:off x="240939" y="3563356"/>
            <a:ext cx="7075715" cy="10391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2</a:t>
            </a:r>
            <a:r>
              <a:rPr lang="en-US" b="1" dirty="0">
                <a:solidFill>
                  <a:schemeClr val="accent1">
                    <a:lumMod val="50000"/>
                  </a:schemeClr>
                </a:solidFill>
              </a:rPr>
              <a:t>Gốc </a:t>
            </a:r>
            <a:r>
              <a:rPr lang="en-US" b="1" dirty="0" err="1">
                <a:solidFill>
                  <a:schemeClr val="accent1">
                    <a:lumMod val="50000"/>
                  </a:schemeClr>
                </a:solidFill>
              </a:rPr>
              <a:t>rễ</a:t>
            </a:r>
            <a:r>
              <a:rPr lang="en-US" b="1" dirty="0">
                <a:solidFill>
                  <a:schemeClr val="accent1">
                    <a:lumMod val="50000"/>
                  </a:schemeClr>
                </a:solidFill>
              </a:rPr>
              <a:t> </a:t>
            </a:r>
            <a:r>
              <a:rPr lang="en-US" b="1" dirty="0" err="1">
                <a:solidFill>
                  <a:schemeClr val="accent1">
                    <a:lumMod val="50000"/>
                  </a:schemeClr>
                </a:solidFill>
              </a:rPr>
              <a:t>của</a:t>
            </a:r>
            <a:r>
              <a:rPr lang="en-US" b="1" dirty="0">
                <a:solidFill>
                  <a:schemeClr val="accent1">
                    <a:lumMod val="50000"/>
                  </a:schemeClr>
                </a:solidFill>
              </a:rPr>
              <a:t> </a:t>
            </a:r>
            <a:r>
              <a:rPr lang="en-US" b="1" dirty="0" err="1">
                <a:solidFill>
                  <a:schemeClr val="accent1">
                    <a:lumMod val="50000"/>
                  </a:schemeClr>
                </a:solidFill>
              </a:rPr>
              <a:t>chọn</a:t>
            </a:r>
            <a:r>
              <a:rPr lang="en-US" b="1" dirty="0">
                <a:solidFill>
                  <a:schemeClr val="accent1">
                    <a:lumMod val="50000"/>
                  </a:schemeClr>
                </a:solidFill>
              </a:rPr>
              <a:t> </a:t>
            </a:r>
            <a:r>
              <a:rPr lang="en-US" b="1" dirty="0" err="1">
                <a:solidFill>
                  <a:schemeClr val="accent1">
                    <a:lumMod val="50000"/>
                  </a:schemeClr>
                </a:solidFill>
              </a:rPr>
              <a:t>nghề</a:t>
            </a:r>
            <a:r>
              <a:rPr lang="en-US" b="1" dirty="0">
                <a:solidFill>
                  <a:schemeClr val="accent1">
                    <a:lumMod val="50000"/>
                  </a:schemeClr>
                </a:solidFill>
              </a:rPr>
              <a:t> </a:t>
            </a:r>
            <a:r>
              <a:rPr lang="en-US" b="1" dirty="0" err="1">
                <a:solidFill>
                  <a:schemeClr val="accent1">
                    <a:lumMod val="50000"/>
                  </a:schemeClr>
                </a:solidFill>
              </a:rPr>
              <a:t>nghiệp</a:t>
            </a:r>
            <a:endParaRPr lang="en-US" dirty="0">
              <a:solidFill>
                <a:schemeClr val="accent1">
                  <a:lumMod val="50000"/>
                </a:schemeClr>
              </a:solidFill>
            </a:endParaRPr>
          </a:p>
        </p:txBody>
      </p:sp>
      <p:sp>
        <p:nvSpPr>
          <p:cNvPr id="10" name="TextBox 9">
            <a:extLst>
              <a:ext uri="{FF2B5EF4-FFF2-40B4-BE49-F238E27FC236}">
                <a16:creationId xmlns:a16="http://schemas.microsoft.com/office/drawing/2014/main" id="{DDCC5874-B6A9-4732-B6AB-44E71FBE4CC7}"/>
              </a:ext>
            </a:extLst>
          </p:cNvPr>
          <p:cNvSpPr txBox="1"/>
          <p:nvPr/>
        </p:nvSpPr>
        <p:spPr>
          <a:xfrm>
            <a:off x="0" y="4571109"/>
            <a:ext cx="7712889" cy="1384995"/>
          </a:xfrm>
          <a:prstGeom prst="rect">
            <a:avLst/>
          </a:prstGeom>
          <a:noFill/>
        </p:spPr>
        <p:txBody>
          <a:bodyPr wrap="square">
            <a:spAutoFit/>
          </a:bodyPr>
          <a:lstStyle/>
          <a:p>
            <a:pPr algn="ctr"/>
            <a:r>
              <a:rPr lang="en-US" sz="2800" b="0" i="1" dirty="0" err="1">
                <a:solidFill>
                  <a:srgbClr val="FF0000"/>
                </a:solidFill>
                <a:effectLst/>
                <a:latin typeface="Helvetica" panose="020B0604020202020204" pitchFamily="34" charset="0"/>
              </a:rPr>
              <a:t>Công</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việc</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đôi</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khi</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quá</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nhiều</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áp</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lực</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áp</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lực</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không</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phải</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vì</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nó</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quá</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nhiều</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mà</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áp</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lực</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vì</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chính</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chúng</a:t>
            </a:r>
            <a:r>
              <a:rPr lang="en-US" sz="2800" b="0" i="1" dirty="0">
                <a:solidFill>
                  <a:srgbClr val="FF0000"/>
                </a:solidFill>
                <a:effectLst/>
                <a:latin typeface="Helvetica" panose="020B0604020202020204" pitchFamily="34" charset="0"/>
              </a:rPr>
              <a:t> ta </a:t>
            </a:r>
            <a:r>
              <a:rPr lang="en-US" sz="2800" b="0" i="1" dirty="0" err="1">
                <a:solidFill>
                  <a:srgbClr val="FF0000"/>
                </a:solidFill>
                <a:effectLst/>
                <a:latin typeface="Helvetica" panose="020B0604020202020204" pitchFamily="34" charset="0"/>
              </a:rPr>
              <a:t>không</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yêu</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thích</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công</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việc</a:t>
            </a:r>
            <a:r>
              <a:rPr lang="en-US" sz="2800" b="0" i="1" dirty="0">
                <a:solidFill>
                  <a:srgbClr val="FF0000"/>
                </a:solidFill>
                <a:effectLst/>
                <a:latin typeface="Helvetica" panose="020B0604020202020204" pitchFamily="34" charset="0"/>
              </a:rPr>
              <a:t> </a:t>
            </a:r>
            <a:r>
              <a:rPr lang="en-US" sz="2800" b="0" i="1" dirty="0" err="1">
                <a:solidFill>
                  <a:srgbClr val="FF0000"/>
                </a:solidFill>
                <a:effectLst/>
                <a:latin typeface="Helvetica" panose="020B0604020202020204" pitchFamily="34" charset="0"/>
              </a:rPr>
              <a:t>đó</a:t>
            </a:r>
            <a:r>
              <a:rPr lang="en-US" sz="2800" b="0" i="1" dirty="0">
                <a:solidFill>
                  <a:srgbClr val="FF0000"/>
                </a:solidFill>
                <a:effectLst/>
                <a:latin typeface="Helvetica" panose="020B0604020202020204" pitchFamily="34" charset="0"/>
              </a:rPr>
              <a:t>.</a:t>
            </a:r>
            <a:endParaRPr lang="en-US" sz="2800" i="1" dirty="0">
              <a:solidFill>
                <a:srgbClr val="FF0000"/>
              </a:solidFill>
            </a:endParaRPr>
          </a:p>
        </p:txBody>
      </p:sp>
      <p:pic>
        <p:nvPicPr>
          <p:cNvPr id="12" name="Picture 11">
            <a:extLst>
              <a:ext uri="{FF2B5EF4-FFF2-40B4-BE49-F238E27FC236}">
                <a16:creationId xmlns:a16="http://schemas.microsoft.com/office/drawing/2014/main" id="{85D04797-A590-4E2E-BA5F-ABEF4C5D490D}"/>
              </a:ext>
            </a:extLst>
          </p:cNvPr>
          <p:cNvPicPr>
            <a:picLocks noChangeAspect="1"/>
          </p:cNvPicPr>
          <p:nvPr/>
        </p:nvPicPr>
        <p:blipFill rotWithShape="1">
          <a:blip r:embed="rId4">
            <a:extLst>
              <a:ext uri="{28A0092B-C50C-407E-A947-70E740481C1C}">
                <a14:useLocalDpi xmlns:a14="http://schemas.microsoft.com/office/drawing/2010/main" val="0"/>
              </a:ext>
            </a:extLst>
          </a:blip>
          <a:srcRect l="6189" t="22570" r="40877" b="34242"/>
          <a:stretch/>
        </p:blipFill>
        <p:spPr>
          <a:xfrm>
            <a:off x="59872" y="114755"/>
            <a:ext cx="2516096" cy="1155245"/>
          </a:xfrm>
          <a:prstGeom prst="rect">
            <a:avLst/>
          </a:prstGeom>
        </p:spPr>
      </p:pic>
      <p:sp>
        <p:nvSpPr>
          <p:cNvPr id="9" name="TextBox 8">
            <a:extLst>
              <a:ext uri="{FF2B5EF4-FFF2-40B4-BE49-F238E27FC236}">
                <a16:creationId xmlns:a16="http://schemas.microsoft.com/office/drawing/2014/main" id="{D3262212-E485-4057-862C-39D8EC0F7172}"/>
              </a:ext>
            </a:extLst>
          </p:cNvPr>
          <p:cNvSpPr txBox="1"/>
          <p:nvPr/>
        </p:nvSpPr>
        <p:spPr>
          <a:xfrm>
            <a:off x="8098969" y="3968538"/>
            <a:ext cx="3852092" cy="1815882"/>
          </a:xfrm>
          <a:prstGeom prst="rect">
            <a:avLst/>
          </a:prstGeom>
          <a:noFill/>
        </p:spPr>
        <p:txBody>
          <a:bodyPr wrap="square">
            <a:spAutoFit/>
          </a:bodyPr>
          <a:lstStyle/>
          <a:p>
            <a:pPr algn="just"/>
            <a:r>
              <a:rPr lang="en-US" sz="2800" b="0" i="0" dirty="0">
                <a:solidFill>
                  <a:schemeClr val="accent1">
                    <a:lumMod val="75000"/>
                  </a:schemeClr>
                </a:solidFill>
                <a:effectLst/>
                <a:latin typeface="arial" panose="020B0604020202020204" pitchFamily="34" charset="0"/>
              </a:rPr>
              <a:t>“</a:t>
            </a:r>
            <a:r>
              <a:rPr lang="en-US" sz="2800" b="0" i="0" dirty="0" err="1">
                <a:solidFill>
                  <a:schemeClr val="accent1">
                    <a:lumMod val="75000"/>
                  </a:schemeClr>
                </a:solidFill>
                <a:effectLst/>
                <a:latin typeface="arial" panose="020B0604020202020204" pitchFamily="34" charset="0"/>
              </a:rPr>
              <a:t>H</a:t>
            </a:r>
            <a:r>
              <a:rPr lang="en-US" sz="2800" b="1" i="0" dirty="0" err="1">
                <a:solidFill>
                  <a:schemeClr val="accent1">
                    <a:lumMod val="75000"/>
                  </a:schemeClr>
                </a:solidFill>
                <a:effectLst/>
                <a:latin typeface="arial" panose="020B0604020202020204" pitchFamily="34" charset="0"/>
              </a:rPr>
              <a:t>ọc</a:t>
            </a:r>
            <a:r>
              <a:rPr lang="en-US" sz="2800" b="1" i="0" dirty="0">
                <a:solidFill>
                  <a:schemeClr val="accent1">
                    <a:lumMod val="75000"/>
                  </a:schemeClr>
                </a:solidFill>
                <a:effectLst/>
                <a:latin typeface="arial" panose="020B0604020202020204" pitchFamily="34" charset="0"/>
              </a:rPr>
              <a:t> </a:t>
            </a:r>
            <a:r>
              <a:rPr lang="en-US" sz="2800" b="1" i="0" dirty="0" err="1">
                <a:solidFill>
                  <a:schemeClr val="accent1">
                    <a:lumMod val="75000"/>
                  </a:schemeClr>
                </a:solidFill>
                <a:effectLst/>
                <a:latin typeface="arial" panose="020B0604020202020204" pitchFamily="34" charset="0"/>
              </a:rPr>
              <a:t>để</a:t>
            </a:r>
            <a:r>
              <a:rPr lang="en-US" sz="2800" b="0" i="0" dirty="0">
                <a:solidFill>
                  <a:schemeClr val="accent1">
                    <a:lumMod val="75000"/>
                  </a:schemeClr>
                </a:solidFill>
                <a:effectLst/>
                <a:latin typeface="arial" panose="020B0604020202020204" pitchFamily="34" charset="0"/>
              </a:rPr>
              <a:t> </a:t>
            </a:r>
            <a:r>
              <a:rPr lang="en-US" sz="2800" b="0" i="0" dirty="0" err="1">
                <a:solidFill>
                  <a:schemeClr val="accent1">
                    <a:lumMod val="75000"/>
                  </a:schemeClr>
                </a:solidFill>
                <a:effectLst/>
                <a:latin typeface="arial" panose="020B0604020202020204" pitchFamily="34" charset="0"/>
              </a:rPr>
              <a:t>biết</a:t>
            </a:r>
            <a:r>
              <a:rPr lang="en-US" sz="2800" b="0" i="0" dirty="0">
                <a:solidFill>
                  <a:schemeClr val="accent1">
                    <a:lumMod val="75000"/>
                  </a:schemeClr>
                </a:solidFill>
                <a:effectLst/>
                <a:latin typeface="arial" panose="020B0604020202020204" pitchFamily="34" charset="0"/>
              </a:rPr>
              <a:t>, </a:t>
            </a:r>
            <a:r>
              <a:rPr lang="en-US" sz="2800" b="1" i="0" dirty="0" err="1">
                <a:solidFill>
                  <a:schemeClr val="accent1">
                    <a:lumMod val="75000"/>
                  </a:schemeClr>
                </a:solidFill>
                <a:effectLst/>
                <a:latin typeface="arial" panose="020B0604020202020204" pitchFamily="34" charset="0"/>
              </a:rPr>
              <a:t>học</a:t>
            </a:r>
            <a:r>
              <a:rPr lang="en-US" sz="2800" b="1" i="0" dirty="0">
                <a:solidFill>
                  <a:schemeClr val="accent1">
                    <a:lumMod val="75000"/>
                  </a:schemeClr>
                </a:solidFill>
                <a:effectLst/>
                <a:latin typeface="arial" panose="020B0604020202020204" pitchFamily="34" charset="0"/>
              </a:rPr>
              <a:t> </a:t>
            </a:r>
            <a:r>
              <a:rPr lang="en-US" sz="2800" b="1" i="0" dirty="0" err="1">
                <a:solidFill>
                  <a:schemeClr val="accent1">
                    <a:lumMod val="75000"/>
                  </a:schemeClr>
                </a:solidFill>
                <a:effectLst/>
                <a:latin typeface="arial" panose="020B0604020202020204" pitchFamily="34" charset="0"/>
              </a:rPr>
              <a:t>để</a:t>
            </a:r>
            <a:r>
              <a:rPr lang="en-US" sz="2800" b="1" i="0" dirty="0">
                <a:solidFill>
                  <a:schemeClr val="accent1">
                    <a:lumMod val="75000"/>
                  </a:schemeClr>
                </a:solidFill>
                <a:effectLst/>
                <a:latin typeface="arial" panose="020B0604020202020204" pitchFamily="34" charset="0"/>
              </a:rPr>
              <a:t> </a:t>
            </a:r>
            <a:r>
              <a:rPr lang="en-US" sz="2800" b="1" i="0" dirty="0" err="1">
                <a:solidFill>
                  <a:schemeClr val="accent1">
                    <a:lumMod val="75000"/>
                  </a:schemeClr>
                </a:solidFill>
                <a:effectLst/>
                <a:latin typeface="arial" panose="020B0604020202020204" pitchFamily="34" charset="0"/>
              </a:rPr>
              <a:t>làm</a:t>
            </a:r>
            <a:r>
              <a:rPr lang="en-US" sz="2800" b="0" i="0" dirty="0">
                <a:solidFill>
                  <a:schemeClr val="accent1">
                    <a:lumMod val="75000"/>
                  </a:schemeClr>
                </a:solidFill>
                <a:effectLst/>
                <a:latin typeface="arial" panose="020B0604020202020204" pitchFamily="34" charset="0"/>
              </a:rPr>
              <a:t>, </a:t>
            </a:r>
            <a:r>
              <a:rPr lang="en-US" sz="2800" b="1" i="0" dirty="0" err="1">
                <a:solidFill>
                  <a:schemeClr val="accent1">
                    <a:lumMod val="75000"/>
                  </a:schemeClr>
                </a:solidFill>
                <a:effectLst/>
                <a:latin typeface="arial" panose="020B0604020202020204" pitchFamily="34" charset="0"/>
              </a:rPr>
              <a:t>học</a:t>
            </a:r>
            <a:r>
              <a:rPr lang="en-US" sz="2800" b="1" i="0" dirty="0">
                <a:solidFill>
                  <a:schemeClr val="accent1">
                    <a:lumMod val="75000"/>
                  </a:schemeClr>
                </a:solidFill>
                <a:effectLst/>
                <a:latin typeface="arial" panose="020B0604020202020204" pitchFamily="34" charset="0"/>
              </a:rPr>
              <a:t> </a:t>
            </a:r>
            <a:r>
              <a:rPr lang="en-US" sz="2800" b="1" i="0" dirty="0" err="1">
                <a:solidFill>
                  <a:schemeClr val="accent1">
                    <a:lumMod val="75000"/>
                  </a:schemeClr>
                </a:solidFill>
                <a:effectLst/>
                <a:latin typeface="arial" panose="020B0604020202020204" pitchFamily="34" charset="0"/>
              </a:rPr>
              <a:t>để</a:t>
            </a:r>
            <a:r>
              <a:rPr lang="en-US" sz="2800" b="0" i="0" dirty="0">
                <a:solidFill>
                  <a:schemeClr val="accent1">
                    <a:lumMod val="75000"/>
                  </a:schemeClr>
                </a:solidFill>
                <a:effectLst/>
                <a:latin typeface="arial" panose="020B0604020202020204" pitchFamily="34" charset="0"/>
              </a:rPr>
              <a:t> </a:t>
            </a:r>
            <a:r>
              <a:rPr lang="en-US" sz="2800" b="0" i="0" dirty="0" err="1">
                <a:solidFill>
                  <a:schemeClr val="accent1">
                    <a:lumMod val="75000"/>
                  </a:schemeClr>
                </a:solidFill>
                <a:effectLst/>
                <a:latin typeface="arial" panose="020B0604020202020204" pitchFamily="34" charset="0"/>
              </a:rPr>
              <a:t>chung</a:t>
            </a:r>
            <a:r>
              <a:rPr lang="en-US" sz="2800" b="0" i="0" dirty="0">
                <a:solidFill>
                  <a:schemeClr val="accent1">
                    <a:lumMod val="75000"/>
                  </a:schemeClr>
                </a:solidFill>
                <a:effectLst/>
                <a:latin typeface="arial" panose="020B0604020202020204" pitchFamily="34" charset="0"/>
              </a:rPr>
              <a:t> </a:t>
            </a:r>
            <a:r>
              <a:rPr lang="en-US" sz="2800" b="0" i="0" dirty="0" err="1">
                <a:solidFill>
                  <a:schemeClr val="accent1">
                    <a:lumMod val="75000"/>
                  </a:schemeClr>
                </a:solidFill>
                <a:effectLst/>
                <a:latin typeface="arial" panose="020B0604020202020204" pitchFamily="34" charset="0"/>
              </a:rPr>
              <a:t>sống</a:t>
            </a:r>
            <a:r>
              <a:rPr lang="en-US" sz="2800" b="0" i="0" dirty="0">
                <a:solidFill>
                  <a:schemeClr val="accent1">
                    <a:lumMod val="75000"/>
                  </a:schemeClr>
                </a:solidFill>
                <a:effectLst/>
                <a:latin typeface="arial" panose="020B0604020202020204" pitchFamily="34" charset="0"/>
              </a:rPr>
              <a:t>, </a:t>
            </a:r>
            <a:r>
              <a:rPr lang="en-US" sz="2800" b="1" i="0" dirty="0" err="1">
                <a:solidFill>
                  <a:schemeClr val="accent1">
                    <a:lumMod val="75000"/>
                  </a:schemeClr>
                </a:solidFill>
                <a:effectLst/>
                <a:latin typeface="arial" panose="020B0604020202020204" pitchFamily="34" charset="0"/>
              </a:rPr>
              <a:t>học</a:t>
            </a:r>
            <a:r>
              <a:rPr lang="en-US" sz="2800" b="1" i="0" dirty="0">
                <a:solidFill>
                  <a:schemeClr val="accent1">
                    <a:lumMod val="75000"/>
                  </a:schemeClr>
                </a:solidFill>
                <a:effectLst/>
                <a:latin typeface="arial" panose="020B0604020202020204" pitchFamily="34" charset="0"/>
              </a:rPr>
              <a:t> </a:t>
            </a:r>
            <a:r>
              <a:rPr lang="en-US" sz="2800" b="1" i="0" dirty="0" err="1">
                <a:solidFill>
                  <a:schemeClr val="accent1">
                    <a:lumMod val="75000"/>
                  </a:schemeClr>
                </a:solidFill>
                <a:effectLst/>
                <a:latin typeface="arial" panose="020B0604020202020204" pitchFamily="34" charset="0"/>
              </a:rPr>
              <a:t>để</a:t>
            </a:r>
            <a:r>
              <a:rPr lang="en-US" sz="2800" b="0" i="0" dirty="0">
                <a:solidFill>
                  <a:schemeClr val="accent1">
                    <a:lumMod val="75000"/>
                  </a:schemeClr>
                </a:solidFill>
                <a:effectLst/>
                <a:latin typeface="arial" panose="020B0604020202020204" pitchFamily="34" charset="0"/>
              </a:rPr>
              <a:t> </a:t>
            </a:r>
            <a:r>
              <a:rPr lang="en-US" sz="2800" b="0" i="0" dirty="0" err="1">
                <a:solidFill>
                  <a:schemeClr val="accent1">
                    <a:lumMod val="75000"/>
                  </a:schemeClr>
                </a:solidFill>
                <a:effectLst/>
                <a:latin typeface="arial" panose="020B0604020202020204" pitchFamily="34" charset="0"/>
              </a:rPr>
              <a:t>tự</a:t>
            </a:r>
            <a:r>
              <a:rPr lang="en-US" sz="2800" b="0" i="0" dirty="0">
                <a:solidFill>
                  <a:schemeClr val="accent1">
                    <a:lumMod val="75000"/>
                  </a:schemeClr>
                </a:solidFill>
                <a:effectLst/>
                <a:latin typeface="arial" panose="020B0604020202020204" pitchFamily="34" charset="0"/>
              </a:rPr>
              <a:t> </a:t>
            </a:r>
            <a:r>
              <a:rPr lang="en-US" sz="2800" b="0" i="0" dirty="0" err="1">
                <a:solidFill>
                  <a:schemeClr val="accent1">
                    <a:lumMod val="75000"/>
                  </a:schemeClr>
                </a:solidFill>
                <a:effectLst/>
                <a:latin typeface="arial" panose="020B0604020202020204" pitchFamily="34" charset="0"/>
              </a:rPr>
              <a:t>khẳng</a:t>
            </a:r>
            <a:r>
              <a:rPr lang="en-US" sz="2800" b="0" i="0" dirty="0">
                <a:solidFill>
                  <a:schemeClr val="accent1">
                    <a:lumMod val="75000"/>
                  </a:schemeClr>
                </a:solidFill>
                <a:effectLst/>
                <a:latin typeface="arial" panose="020B0604020202020204" pitchFamily="34" charset="0"/>
              </a:rPr>
              <a:t> </a:t>
            </a:r>
            <a:r>
              <a:rPr lang="en-US" sz="2800" b="0" i="0" dirty="0" err="1">
                <a:solidFill>
                  <a:schemeClr val="accent1">
                    <a:lumMod val="75000"/>
                  </a:schemeClr>
                </a:solidFill>
                <a:effectLst/>
                <a:latin typeface="arial" panose="020B0604020202020204" pitchFamily="34" charset="0"/>
              </a:rPr>
              <a:t>định</a:t>
            </a:r>
            <a:r>
              <a:rPr lang="en-US" sz="2800" b="0" i="0" dirty="0">
                <a:solidFill>
                  <a:schemeClr val="accent1">
                    <a:lumMod val="75000"/>
                  </a:schemeClr>
                </a:solidFill>
                <a:effectLst/>
                <a:latin typeface="arial" panose="020B0604020202020204" pitchFamily="34" charset="0"/>
              </a:rPr>
              <a:t> </a:t>
            </a:r>
            <a:r>
              <a:rPr lang="en-US" sz="2800" b="0" i="0" dirty="0" err="1">
                <a:solidFill>
                  <a:schemeClr val="accent1">
                    <a:lumMod val="75000"/>
                  </a:schemeClr>
                </a:solidFill>
                <a:effectLst/>
                <a:latin typeface="arial" panose="020B0604020202020204" pitchFamily="34" charset="0"/>
              </a:rPr>
              <a:t>mình</a:t>
            </a:r>
            <a:r>
              <a:rPr lang="en-US" sz="2800" b="0" i="0" dirty="0">
                <a:solidFill>
                  <a:schemeClr val="accent1">
                    <a:lumMod val="75000"/>
                  </a:schemeClr>
                </a:solidFill>
                <a:effectLst/>
                <a:latin typeface="arial" panose="020B0604020202020204" pitchFamily="34" charset="0"/>
              </a:rPr>
              <a:t>”</a:t>
            </a:r>
            <a:endParaRPr lang="en-US" sz="2800" dirty="0">
              <a:solidFill>
                <a:schemeClr val="accent1">
                  <a:lumMod val="75000"/>
                </a:schemeClr>
              </a:solidFill>
            </a:endParaRPr>
          </a:p>
        </p:txBody>
      </p:sp>
      <p:sp>
        <p:nvSpPr>
          <p:cNvPr id="11" name="TextBox 10">
            <a:extLst>
              <a:ext uri="{FF2B5EF4-FFF2-40B4-BE49-F238E27FC236}">
                <a16:creationId xmlns:a16="http://schemas.microsoft.com/office/drawing/2014/main" id="{D146E503-507E-473C-B97C-85938BB9372D}"/>
              </a:ext>
            </a:extLst>
          </p:cNvPr>
          <p:cNvSpPr txBox="1"/>
          <p:nvPr/>
        </p:nvSpPr>
        <p:spPr>
          <a:xfrm>
            <a:off x="10471619" y="5389682"/>
            <a:ext cx="1244600" cy="369332"/>
          </a:xfrm>
          <a:prstGeom prst="rect">
            <a:avLst/>
          </a:prstGeom>
          <a:noFill/>
        </p:spPr>
        <p:txBody>
          <a:bodyPr wrap="square">
            <a:spAutoFit/>
          </a:bodyPr>
          <a:lstStyle/>
          <a:p>
            <a:r>
              <a:rPr lang="en-US" b="1" i="0" dirty="0">
                <a:solidFill>
                  <a:srgbClr val="202124"/>
                </a:solidFill>
                <a:effectLst/>
                <a:latin typeface="arial" panose="020B0604020202020204" pitchFamily="34" charset="0"/>
              </a:rPr>
              <a:t>UNESCO</a:t>
            </a:r>
            <a:endParaRPr lang="en-US" dirty="0"/>
          </a:p>
        </p:txBody>
      </p:sp>
      <p:sp>
        <p:nvSpPr>
          <p:cNvPr id="6" name="Half Frame 5">
            <a:extLst>
              <a:ext uri="{FF2B5EF4-FFF2-40B4-BE49-F238E27FC236}">
                <a16:creationId xmlns:a16="http://schemas.microsoft.com/office/drawing/2014/main" id="{8224BE3A-E8F0-4360-9A48-AA3DC75392A7}"/>
              </a:ext>
            </a:extLst>
          </p:cNvPr>
          <p:cNvSpPr/>
          <p:nvPr/>
        </p:nvSpPr>
        <p:spPr>
          <a:xfrm>
            <a:off x="7947731" y="3921682"/>
            <a:ext cx="386080" cy="1468000"/>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Half Frame 12">
            <a:extLst>
              <a:ext uri="{FF2B5EF4-FFF2-40B4-BE49-F238E27FC236}">
                <a16:creationId xmlns:a16="http://schemas.microsoft.com/office/drawing/2014/main" id="{94C97965-AF77-4E67-9B9F-CFE05D51E02E}"/>
              </a:ext>
            </a:extLst>
          </p:cNvPr>
          <p:cNvSpPr/>
          <p:nvPr/>
        </p:nvSpPr>
        <p:spPr>
          <a:xfrm rot="10800000">
            <a:off x="11716219" y="4158190"/>
            <a:ext cx="386080" cy="1468000"/>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80583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76476B0-3BED-41AC-AFE2-F4B61615C7B6}"/>
              </a:ext>
            </a:extLst>
          </p:cNvPr>
          <p:cNvSpPr txBox="1"/>
          <p:nvPr/>
        </p:nvSpPr>
        <p:spPr>
          <a:xfrm>
            <a:off x="4838697" y="1014442"/>
            <a:ext cx="1552575" cy="954107"/>
          </a:xfrm>
          <a:prstGeom prst="rect">
            <a:avLst/>
          </a:prstGeom>
          <a:noFill/>
        </p:spPr>
        <p:txBody>
          <a:bodyPr wrap="square">
            <a:spAutoFit/>
          </a:bodyPr>
          <a:lstStyle/>
          <a:p>
            <a:r>
              <a:rPr lang="en-US" sz="2800" b="1" dirty="0">
                <a:solidFill>
                  <a:schemeClr val="accent1">
                    <a:lumMod val="75000"/>
                  </a:schemeClr>
                </a:solidFill>
                <a:latin typeface="Times New Roman" panose="02020603050405020304" pitchFamily="18" charset="0"/>
                <a:cs typeface="Times New Roman" panose="02020603050405020304" pitchFamily="18" charset="0"/>
              </a:rPr>
              <a:t>O</a:t>
            </a:r>
            <a:r>
              <a:rPr lang="en-US" sz="2800" dirty="0">
                <a:solidFill>
                  <a:schemeClr val="accent1">
                    <a:lumMod val="75000"/>
                  </a:schemeClr>
                </a:solidFill>
                <a:latin typeface="Times New Roman" panose="02020603050405020304" pitchFamily="18" charset="0"/>
                <a:cs typeface="Times New Roman" panose="02020603050405020304" pitchFamily="18" charset="0"/>
              </a:rPr>
              <a:t>utcome</a:t>
            </a:r>
          </a:p>
          <a:p>
            <a:r>
              <a:rPr lang="en-US" sz="2800" dirty="0" err="1">
                <a:solidFill>
                  <a:srgbClr val="FF0000"/>
                </a:solidFill>
                <a:latin typeface="Times New Roman" panose="02020603050405020304" pitchFamily="18" charset="0"/>
                <a:cs typeface="Times New Roman" panose="02020603050405020304" pitchFamily="18" charset="0"/>
              </a:rPr>
              <a:t>Kết</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quả</a:t>
            </a:r>
            <a:endParaRPr lang="en-US" sz="2800" dirty="0">
              <a:solidFill>
                <a:srgbClr val="FF0000"/>
              </a:solidFill>
            </a:endParaRPr>
          </a:p>
        </p:txBody>
      </p:sp>
      <p:sp>
        <p:nvSpPr>
          <p:cNvPr id="8" name="TextBox 7">
            <a:extLst>
              <a:ext uri="{FF2B5EF4-FFF2-40B4-BE49-F238E27FC236}">
                <a16:creationId xmlns:a16="http://schemas.microsoft.com/office/drawing/2014/main" id="{6A652373-F804-4A62-AFEF-17105205FA64}"/>
              </a:ext>
            </a:extLst>
          </p:cNvPr>
          <p:cNvSpPr txBox="1"/>
          <p:nvPr/>
        </p:nvSpPr>
        <p:spPr>
          <a:xfrm>
            <a:off x="2609850" y="4563215"/>
            <a:ext cx="2009775" cy="954107"/>
          </a:xfrm>
          <a:prstGeom prst="rect">
            <a:avLst/>
          </a:prstGeom>
          <a:noFill/>
        </p:spPr>
        <p:txBody>
          <a:bodyPr wrap="square">
            <a:spAutoFit/>
          </a:bodyPr>
          <a:lstStyle/>
          <a:p>
            <a:r>
              <a:rPr lang="en-US" sz="2800" b="1" dirty="0">
                <a:solidFill>
                  <a:schemeClr val="accent1">
                    <a:lumMod val="75000"/>
                  </a:schemeClr>
                </a:solidFill>
                <a:latin typeface="Times New Roman" panose="02020603050405020304" pitchFamily="18" charset="0"/>
                <a:cs typeface="Times New Roman" panose="02020603050405020304" pitchFamily="18" charset="0"/>
              </a:rPr>
              <a:t>E</a:t>
            </a:r>
            <a:r>
              <a:rPr lang="en-US" sz="2800" dirty="0">
                <a:solidFill>
                  <a:schemeClr val="accent1">
                    <a:lumMod val="75000"/>
                  </a:schemeClr>
                </a:solidFill>
                <a:latin typeface="Times New Roman" panose="02020603050405020304" pitchFamily="18" charset="0"/>
                <a:cs typeface="Times New Roman" panose="02020603050405020304" pitchFamily="18" charset="0"/>
              </a:rPr>
              <a:t>vent</a:t>
            </a:r>
          </a:p>
          <a:p>
            <a:r>
              <a:rPr lang="en-US" sz="2800" dirty="0" err="1">
                <a:solidFill>
                  <a:srgbClr val="FF0000"/>
                </a:solidFill>
                <a:latin typeface="Times New Roman" panose="02020603050405020304" pitchFamily="18" charset="0"/>
                <a:cs typeface="Times New Roman" panose="02020603050405020304" pitchFamily="18" charset="0"/>
              </a:rPr>
              <a:t>Ngoại</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cảnh</a:t>
            </a:r>
            <a:endParaRPr lang="en-US" sz="2800" dirty="0">
              <a:solidFill>
                <a:srgbClr val="FF0000"/>
              </a:solidFill>
            </a:endParaRPr>
          </a:p>
        </p:txBody>
      </p:sp>
      <p:sp>
        <p:nvSpPr>
          <p:cNvPr id="10" name="TextBox 9">
            <a:extLst>
              <a:ext uri="{FF2B5EF4-FFF2-40B4-BE49-F238E27FC236}">
                <a16:creationId xmlns:a16="http://schemas.microsoft.com/office/drawing/2014/main" id="{1C1317A8-399A-4B36-B1EF-BB14636152FC}"/>
              </a:ext>
            </a:extLst>
          </p:cNvPr>
          <p:cNvSpPr txBox="1"/>
          <p:nvPr/>
        </p:nvSpPr>
        <p:spPr>
          <a:xfrm>
            <a:off x="7517607" y="4614534"/>
            <a:ext cx="1619250" cy="954107"/>
          </a:xfrm>
          <a:prstGeom prst="rect">
            <a:avLst/>
          </a:prstGeom>
          <a:noFill/>
        </p:spPr>
        <p:txBody>
          <a:bodyPr wrap="square">
            <a:spAutoFit/>
          </a:bodyPr>
          <a:lstStyle/>
          <a:p>
            <a:r>
              <a:rPr lang="en-US" sz="2800" b="1" dirty="0">
                <a:solidFill>
                  <a:schemeClr val="accent1">
                    <a:lumMod val="75000"/>
                  </a:schemeClr>
                </a:solidFill>
                <a:latin typeface="Times New Roman" panose="02020603050405020304" pitchFamily="18" charset="0"/>
                <a:cs typeface="Times New Roman" panose="02020603050405020304" pitchFamily="18" charset="0"/>
              </a:rPr>
              <a:t>R</a:t>
            </a:r>
            <a:r>
              <a:rPr lang="en-US" sz="2800" dirty="0">
                <a:solidFill>
                  <a:schemeClr val="accent1">
                    <a:lumMod val="75000"/>
                  </a:schemeClr>
                </a:solidFill>
                <a:latin typeface="Times New Roman" panose="02020603050405020304" pitchFamily="18" charset="0"/>
                <a:cs typeface="Times New Roman" panose="02020603050405020304" pitchFamily="18" charset="0"/>
              </a:rPr>
              <a:t>esponse</a:t>
            </a:r>
          </a:p>
          <a:p>
            <a:r>
              <a:rPr lang="en-US" sz="2800" dirty="0" err="1">
                <a:solidFill>
                  <a:srgbClr val="FF0000"/>
                </a:solidFill>
                <a:latin typeface="Times New Roman" panose="02020603050405020304" pitchFamily="18" charset="0"/>
                <a:cs typeface="Times New Roman" panose="02020603050405020304" pitchFamily="18" charset="0"/>
              </a:rPr>
              <a:t>Phản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ứng</a:t>
            </a:r>
            <a:endParaRPr lang="en-US" sz="2800" dirty="0">
              <a:solidFill>
                <a:srgbClr val="FF0000"/>
              </a:solidFill>
            </a:endParaRPr>
          </a:p>
        </p:txBody>
      </p:sp>
      <p:sp>
        <p:nvSpPr>
          <p:cNvPr id="12" name="TextBox 11">
            <a:extLst>
              <a:ext uri="{FF2B5EF4-FFF2-40B4-BE49-F238E27FC236}">
                <a16:creationId xmlns:a16="http://schemas.microsoft.com/office/drawing/2014/main" id="{812EFC1D-D92D-4857-8114-74B53F9241AF}"/>
              </a:ext>
            </a:extLst>
          </p:cNvPr>
          <p:cNvSpPr txBox="1"/>
          <p:nvPr/>
        </p:nvSpPr>
        <p:spPr>
          <a:xfrm>
            <a:off x="1724023" y="5776196"/>
            <a:ext cx="8286750" cy="579967"/>
          </a:xfrm>
          <a:prstGeom prst="rect">
            <a:avLst/>
          </a:prstGeom>
          <a:noFill/>
        </p:spPr>
        <p:txBody>
          <a:bodyPr wrap="square">
            <a:spAutoFit/>
          </a:bodyPr>
          <a:lstStyle/>
          <a:p>
            <a:pPr marL="0" indent="0" algn="ctr">
              <a:lnSpc>
                <a:spcPct val="150000"/>
              </a:lnSpc>
              <a:spcBef>
                <a:spcPts val="0"/>
              </a:spcBef>
              <a:buNone/>
            </a:pP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GS.TS. Robert Resnick, </a:t>
            </a:r>
            <a:r>
              <a:rPr lang="en-US" sz="2400" b="1" dirty="0" err="1">
                <a:solidFill>
                  <a:srgbClr val="FF0000"/>
                </a:solidFill>
                <a:latin typeface="Times New Roman" panose="02020603050405020304" pitchFamily="18" charset="0"/>
                <a:cs typeface="Times New Roman" panose="02020603050405020304" pitchFamily="18" charset="0"/>
              </a:rPr>
              <a:t>nhà</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vật</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lý</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trị</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liệu</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tại</a:t>
            </a:r>
            <a:r>
              <a:rPr lang="en-US" sz="2400" b="1" dirty="0">
                <a:solidFill>
                  <a:srgbClr val="FF0000"/>
                </a:solidFill>
                <a:latin typeface="Times New Roman" panose="02020603050405020304" pitchFamily="18" charset="0"/>
                <a:cs typeface="Times New Roman" panose="02020603050405020304" pitchFamily="18" charset="0"/>
              </a:rPr>
              <a:t> Los Angeles</a:t>
            </a:r>
            <a:endParaRPr lang="en-US" sz="1800" b="1" dirty="0">
              <a:solidFill>
                <a:srgbClr val="FF0000"/>
              </a:solidFill>
              <a:latin typeface="Times New Roman" panose="02020603050405020304" pitchFamily="18" charset="0"/>
              <a:cs typeface="Times New Roman" panose="02020603050405020304" pitchFamily="18" charset="0"/>
            </a:endParaRPr>
          </a:p>
        </p:txBody>
      </p:sp>
      <p:sp>
        <p:nvSpPr>
          <p:cNvPr id="17" name="Isosceles Triangle 16">
            <a:extLst>
              <a:ext uri="{FF2B5EF4-FFF2-40B4-BE49-F238E27FC236}">
                <a16:creationId xmlns:a16="http://schemas.microsoft.com/office/drawing/2014/main" id="{4DB0248B-A0A6-4D6E-AD29-D3F96D50D28A}"/>
              </a:ext>
            </a:extLst>
          </p:cNvPr>
          <p:cNvSpPr/>
          <p:nvPr/>
        </p:nvSpPr>
        <p:spPr>
          <a:xfrm>
            <a:off x="3964779" y="2000250"/>
            <a:ext cx="3300415" cy="2857500"/>
          </a:xfrm>
          <a:prstGeom prst="triangle">
            <a:avLst/>
          </a:prstGeom>
          <a:solidFill>
            <a:srgbClr val="FFFF00"/>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b="1" dirty="0">
                <a:solidFill>
                  <a:schemeClr val="accent1"/>
                </a:solidFill>
              </a:rPr>
              <a:t>HẠNH PHÚC</a:t>
            </a:r>
          </a:p>
          <a:p>
            <a:pPr algn="ctr"/>
            <a:r>
              <a:rPr lang="en-US" sz="2000" b="1" dirty="0">
                <a:solidFill>
                  <a:schemeClr val="accent1"/>
                </a:solidFill>
              </a:rPr>
              <a:t>ĐỂ</a:t>
            </a:r>
          </a:p>
          <a:p>
            <a:pPr algn="ctr"/>
            <a:r>
              <a:rPr lang="en-US" sz="2000" b="1" dirty="0">
                <a:solidFill>
                  <a:schemeClr val="accent1"/>
                </a:solidFill>
              </a:rPr>
              <a:t>THÀNH CÔNG</a:t>
            </a:r>
          </a:p>
        </p:txBody>
      </p:sp>
      <p:sp>
        <p:nvSpPr>
          <p:cNvPr id="18" name="Oval 17">
            <a:extLst>
              <a:ext uri="{FF2B5EF4-FFF2-40B4-BE49-F238E27FC236}">
                <a16:creationId xmlns:a16="http://schemas.microsoft.com/office/drawing/2014/main" id="{4FB2854C-862A-4FE9-BEF1-5F5F7A71C8B1}"/>
              </a:ext>
            </a:extLst>
          </p:cNvPr>
          <p:cNvSpPr/>
          <p:nvPr/>
        </p:nvSpPr>
        <p:spPr>
          <a:xfrm>
            <a:off x="5362573" y="1947822"/>
            <a:ext cx="504825" cy="451659"/>
          </a:xfrm>
          <a:prstGeom prst="ellipse">
            <a:avLst/>
          </a:prstGeom>
          <a:solidFill>
            <a:srgbClr val="FF0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solidFill>
                <a:schemeClr val="accent1"/>
              </a:solidFill>
            </a:endParaRPr>
          </a:p>
        </p:txBody>
      </p:sp>
      <p:sp>
        <p:nvSpPr>
          <p:cNvPr id="19" name="Oval 18">
            <a:extLst>
              <a:ext uri="{FF2B5EF4-FFF2-40B4-BE49-F238E27FC236}">
                <a16:creationId xmlns:a16="http://schemas.microsoft.com/office/drawing/2014/main" id="{A59FF6FA-968A-4097-9D83-B7CB6304E629}"/>
              </a:ext>
            </a:extLst>
          </p:cNvPr>
          <p:cNvSpPr/>
          <p:nvPr/>
        </p:nvSpPr>
        <p:spPr>
          <a:xfrm>
            <a:off x="3712366" y="4631920"/>
            <a:ext cx="504825" cy="451659"/>
          </a:xfrm>
          <a:prstGeom prst="ellipse">
            <a:avLst/>
          </a:prstGeom>
          <a:solidFill>
            <a:srgbClr val="FF0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solidFill>
                <a:schemeClr val="accent1"/>
              </a:solidFill>
            </a:endParaRPr>
          </a:p>
        </p:txBody>
      </p:sp>
      <p:sp>
        <p:nvSpPr>
          <p:cNvPr id="20" name="Oval 19">
            <a:extLst>
              <a:ext uri="{FF2B5EF4-FFF2-40B4-BE49-F238E27FC236}">
                <a16:creationId xmlns:a16="http://schemas.microsoft.com/office/drawing/2014/main" id="{1434EF0D-224B-4C36-AD2D-B787DCAD1952}"/>
              </a:ext>
            </a:extLst>
          </p:cNvPr>
          <p:cNvSpPr/>
          <p:nvPr/>
        </p:nvSpPr>
        <p:spPr>
          <a:xfrm>
            <a:off x="6984605" y="4588609"/>
            <a:ext cx="504825" cy="451659"/>
          </a:xfrm>
          <a:prstGeom prst="ellipse">
            <a:avLst/>
          </a:prstGeom>
          <a:solidFill>
            <a:srgbClr val="FF0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solidFill>
                <a:schemeClr val="accent1"/>
              </a:solidFill>
            </a:endParaRPr>
          </a:p>
        </p:txBody>
      </p:sp>
      <p:sp>
        <p:nvSpPr>
          <p:cNvPr id="21" name="Plus Sign 20">
            <a:extLst>
              <a:ext uri="{FF2B5EF4-FFF2-40B4-BE49-F238E27FC236}">
                <a16:creationId xmlns:a16="http://schemas.microsoft.com/office/drawing/2014/main" id="{D9AE9868-97FE-4B77-85B1-053F6D1278EB}"/>
              </a:ext>
            </a:extLst>
          </p:cNvPr>
          <p:cNvSpPr/>
          <p:nvPr/>
        </p:nvSpPr>
        <p:spPr>
          <a:xfrm>
            <a:off x="5429243" y="4857749"/>
            <a:ext cx="504825" cy="461308"/>
          </a:xfrm>
          <a:prstGeom prst="mathPlus">
            <a:avLst/>
          </a:prstGeom>
          <a:solidFill>
            <a:srgbClr val="FF0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solidFill>
                <a:schemeClr val="accent1"/>
              </a:solidFill>
            </a:endParaRPr>
          </a:p>
        </p:txBody>
      </p:sp>
      <p:sp>
        <p:nvSpPr>
          <p:cNvPr id="22" name="Arrow: Right 21">
            <a:extLst>
              <a:ext uri="{FF2B5EF4-FFF2-40B4-BE49-F238E27FC236}">
                <a16:creationId xmlns:a16="http://schemas.microsoft.com/office/drawing/2014/main" id="{60844202-C9F4-422C-9F05-85C5D9EBD2D8}"/>
              </a:ext>
            </a:extLst>
          </p:cNvPr>
          <p:cNvSpPr/>
          <p:nvPr/>
        </p:nvSpPr>
        <p:spPr>
          <a:xfrm rot="14433267">
            <a:off x="5433403" y="3060720"/>
            <a:ext cx="2812655" cy="399231"/>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solidFill>
                <a:schemeClr val="accent1"/>
              </a:solidFill>
            </a:endParaRPr>
          </a:p>
        </p:txBody>
      </p:sp>
      <p:sp>
        <p:nvSpPr>
          <p:cNvPr id="25" name="TextBox 24">
            <a:extLst>
              <a:ext uri="{FF2B5EF4-FFF2-40B4-BE49-F238E27FC236}">
                <a16:creationId xmlns:a16="http://schemas.microsoft.com/office/drawing/2014/main" id="{C3EABD30-AC9F-4EFD-A267-7B76FC7289A9}"/>
              </a:ext>
            </a:extLst>
          </p:cNvPr>
          <p:cNvSpPr txBox="1"/>
          <p:nvPr/>
        </p:nvSpPr>
        <p:spPr>
          <a:xfrm>
            <a:off x="146447" y="2239861"/>
            <a:ext cx="5150643" cy="1384995"/>
          </a:xfrm>
          <a:prstGeom prst="rect">
            <a:avLst/>
          </a:prstGeom>
          <a:noFill/>
        </p:spPr>
        <p:txBody>
          <a:bodyPr wrap="square">
            <a:spAutoFit/>
          </a:bodyPr>
          <a:lstStyle/>
          <a:p>
            <a:pPr>
              <a:spcBef>
                <a:spcPts val="600"/>
              </a:spcBef>
            </a:pPr>
            <a:r>
              <a:rPr lang="en-US" sz="2800" dirty="0">
                <a:solidFill>
                  <a:schemeClr val="accent1">
                    <a:lumMod val="75000"/>
                  </a:schemeClr>
                </a:solidFill>
                <a:latin typeface="Times New Roman" panose="02020603050405020304" pitchFamily="18" charset="0"/>
                <a:cs typeface="Times New Roman" panose="02020603050405020304" pitchFamily="18" charset="0"/>
              </a:rPr>
              <a:t>Đổ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lỗi</a:t>
            </a:r>
            <a:r>
              <a:rPr lang="en-US" sz="2800" dirty="0">
                <a:solidFill>
                  <a:schemeClr val="accent1">
                    <a:lumMod val="75000"/>
                  </a:schemeClr>
                </a:solidFill>
                <a:latin typeface="Times New Roman" panose="02020603050405020304" pitchFamily="18" charset="0"/>
                <a:cs typeface="Times New Roman" panose="02020603050405020304" pitchFamily="18" charset="0"/>
              </a:rPr>
              <a:t>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cho</a:t>
            </a:r>
            <a:r>
              <a:rPr lang="en-US" sz="2800" dirty="0">
                <a:solidFill>
                  <a:schemeClr val="accent1">
                    <a:lumMod val="75000"/>
                  </a:schemeClr>
                </a:solidFill>
                <a:latin typeface="Times New Roman" panose="02020603050405020304" pitchFamily="18" charset="0"/>
                <a:cs typeface="Times New Roman" panose="02020603050405020304" pitchFamily="18" charset="0"/>
              </a:rPr>
              <a:t>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ngoại</a:t>
            </a:r>
            <a:r>
              <a:rPr lang="en-US" sz="2800" dirty="0">
                <a:solidFill>
                  <a:schemeClr val="accent1">
                    <a:lumMod val="75000"/>
                  </a:schemeClr>
                </a:solidFill>
                <a:latin typeface="Times New Roman" panose="02020603050405020304" pitchFamily="18" charset="0"/>
                <a:cs typeface="Times New Roman" panose="02020603050405020304" pitchFamily="18" charset="0"/>
              </a:rPr>
              <a:t>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cảnh</a:t>
            </a:r>
            <a:r>
              <a:rPr lang="en-US" sz="2800" dirty="0">
                <a:solidFill>
                  <a:schemeClr val="accent1">
                    <a:lumMod val="75000"/>
                  </a:schemeClr>
                </a:solidFill>
                <a:latin typeface="Times New Roman" panose="02020603050405020304" pitchFamily="18" charset="0"/>
                <a:cs typeface="Times New Roman" panose="02020603050405020304" pitchFamily="18" charset="0"/>
              </a:rPr>
              <a:t> (E- Event)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đối</a:t>
            </a:r>
            <a:r>
              <a:rPr lang="en-US" sz="2800" dirty="0">
                <a:solidFill>
                  <a:schemeClr val="accent1">
                    <a:lumMod val="75000"/>
                  </a:schemeClr>
                </a:solidFill>
                <a:latin typeface="Times New Roman" panose="02020603050405020304" pitchFamily="18" charset="0"/>
                <a:cs typeface="Times New Roman" panose="02020603050405020304" pitchFamily="18" charset="0"/>
              </a:rPr>
              <a:t>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với</a:t>
            </a:r>
            <a:r>
              <a:rPr lang="en-US" sz="2800" dirty="0">
                <a:solidFill>
                  <a:schemeClr val="accent1">
                    <a:lumMod val="75000"/>
                  </a:schemeClr>
                </a:solidFill>
                <a:latin typeface="Times New Roman" panose="02020603050405020304" pitchFamily="18" charset="0"/>
                <a:cs typeface="Times New Roman" panose="02020603050405020304" pitchFamily="18" charset="0"/>
              </a:rPr>
              <a:t>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kết</a:t>
            </a:r>
            <a:r>
              <a:rPr lang="en-US" sz="2800" dirty="0">
                <a:solidFill>
                  <a:schemeClr val="accent1">
                    <a:lumMod val="75000"/>
                  </a:schemeClr>
                </a:solidFill>
                <a:latin typeface="Times New Roman" panose="02020603050405020304" pitchFamily="18" charset="0"/>
                <a:cs typeface="Times New Roman" panose="02020603050405020304" pitchFamily="18" charset="0"/>
              </a:rPr>
              <a:t>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quả</a:t>
            </a:r>
            <a:r>
              <a:rPr lang="en-US" sz="2800" dirty="0">
                <a:solidFill>
                  <a:schemeClr val="accent1">
                    <a:lumMod val="75000"/>
                  </a:schemeClr>
                </a:solidFill>
                <a:latin typeface="Times New Roman" panose="02020603050405020304" pitchFamily="18" charset="0"/>
                <a:cs typeface="Times New Roman" panose="02020603050405020304" pitchFamily="18" charset="0"/>
              </a:rPr>
              <a:t>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không</a:t>
            </a:r>
            <a:r>
              <a:rPr lang="en-US" sz="2800" dirty="0">
                <a:solidFill>
                  <a:schemeClr val="accent1">
                    <a:lumMod val="75000"/>
                  </a:schemeClr>
                </a:solidFill>
                <a:latin typeface="Times New Roman" panose="02020603050405020304" pitchFamily="18" charset="0"/>
                <a:cs typeface="Times New Roman" panose="02020603050405020304" pitchFamily="18" charset="0"/>
              </a:rPr>
              <a:t>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toại</a:t>
            </a:r>
            <a:r>
              <a:rPr lang="en-US" sz="2800" dirty="0">
                <a:solidFill>
                  <a:schemeClr val="accent1">
                    <a:lumMod val="75000"/>
                  </a:schemeClr>
                </a:solidFill>
                <a:latin typeface="Times New Roman" panose="02020603050405020304" pitchFamily="18" charset="0"/>
                <a:cs typeface="Times New Roman" panose="02020603050405020304" pitchFamily="18" charset="0"/>
              </a:rPr>
              <a:t> </a:t>
            </a:r>
            <a:r>
              <a:rPr lang="en-US" sz="2800" dirty="0" err="1">
                <a:solidFill>
                  <a:schemeClr val="accent1">
                    <a:lumMod val="75000"/>
                  </a:schemeClr>
                </a:solidFill>
                <a:latin typeface="Times New Roman" panose="02020603050405020304" pitchFamily="18" charset="0"/>
                <a:cs typeface="Times New Roman" panose="02020603050405020304" pitchFamily="18" charset="0"/>
              </a:rPr>
              <a:t>nguyện</a:t>
            </a:r>
            <a:r>
              <a:rPr lang="en-US" sz="2800" dirty="0">
                <a:solidFill>
                  <a:schemeClr val="accent1">
                    <a:lumMod val="75000"/>
                  </a:schemeClr>
                </a:solidFill>
                <a:latin typeface="Times New Roman" panose="02020603050405020304" pitchFamily="18" charset="0"/>
                <a:cs typeface="Times New Roman" panose="02020603050405020304" pitchFamily="18" charset="0"/>
              </a:rPr>
              <a:t> (O - Outcome)</a:t>
            </a:r>
          </a:p>
        </p:txBody>
      </p:sp>
      <p:sp>
        <p:nvSpPr>
          <p:cNvPr id="27" name="TextBox 26">
            <a:extLst>
              <a:ext uri="{FF2B5EF4-FFF2-40B4-BE49-F238E27FC236}">
                <a16:creationId xmlns:a16="http://schemas.microsoft.com/office/drawing/2014/main" id="{E78D6D07-A283-4B78-9BA0-C58DA69C8FFD}"/>
              </a:ext>
            </a:extLst>
          </p:cNvPr>
          <p:cNvSpPr txBox="1"/>
          <p:nvPr/>
        </p:nvSpPr>
        <p:spPr>
          <a:xfrm>
            <a:off x="6839730" y="2204481"/>
            <a:ext cx="5111969" cy="1646605"/>
          </a:xfrm>
          <a:prstGeom prst="rect">
            <a:avLst/>
          </a:prstGeom>
          <a:noFill/>
        </p:spPr>
        <p:txBody>
          <a:bodyPr wrap="square">
            <a:spAutoFit/>
          </a:bodyPr>
          <a:lstStyle/>
          <a:p>
            <a:pPr algn="ctr">
              <a:spcBef>
                <a:spcPts val="600"/>
              </a:spcBef>
            </a:pPr>
            <a:r>
              <a:rPr lang="en-US" sz="2400" i="1" dirty="0">
                <a:solidFill>
                  <a:schemeClr val="accent1">
                    <a:lumMod val="75000"/>
                  </a:schemeClr>
                </a:solidFill>
                <a:latin typeface="Times New Roman" panose="02020603050405020304" pitchFamily="18" charset="0"/>
                <a:cs typeface="Times New Roman" panose="02020603050405020304" pitchFamily="18" charset="0"/>
              </a:rPr>
              <a:t>Thay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đổi</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phản</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ứng</a:t>
            </a:r>
            <a:r>
              <a:rPr lang="en-US" sz="2400" i="1" dirty="0">
                <a:solidFill>
                  <a:schemeClr val="accent1">
                    <a:lumMod val="75000"/>
                  </a:schemeClr>
                </a:solidFill>
                <a:latin typeface="Times New Roman" panose="02020603050405020304" pitchFamily="18" charset="0"/>
                <a:cs typeface="Times New Roman" panose="02020603050405020304" pitchFamily="18" charset="0"/>
              </a:rPr>
              <a:t> (R- Response)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phù</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hợp</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với</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ngoại</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cảnh</a:t>
            </a:r>
            <a:r>
              <a:rPr lang="en-US" sz="2400" i="1" dirty="0">
                <a:solidFill>
                  <a:schemeClr val="accent1">
                    <a:lumMod val="75000"/>
                  </a:schemeClr>
                </a:solidFill>
                <a:latin typeface="Times New Roman" panose="02020603050405020304" pitchFamily="18" charset="0"/>
                <a:cs typeface="Times New Roman" panose="02020603050405020304" pitchFamily="18" charset="0"/>
              </a:rPr>
              <a:t> (E-Event)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cho</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tới</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khi</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đạt</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được</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kết</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quả</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mong</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i="1" dirty="0" err="1">
                <a:solidFill>
                  <a:schemeClr val="accent1">
                    <a:lumMod val="75000"/>
                  </a:schemeClr>
                </a:solidFill>
                <a:latin typeface="Times New Roman" panose="02020603050405020304" pitchFamily="18" charset="0"/>
                <a:cs typeface="Times New Roman" panose="02020603050405020304" pitchFamily="18" charset="0"/>
              </a:rPr>
              <a:t>muốn</a:t>
            </a:r>
            <a:r>
              <a:rPr lang="en-US" sz="2400" i="1" dirty="0">
                <a:solidFill>
                  <a:schemeClr val="accent1">
                    <a:lumMod val="75000"/>
                  </a:schemeClr>
                </a:solidFill>
                <a:latin typeface="Times New Roman" panose="02020603050405020304" pitchFamily="18" charset="0"/>
                <a:cs typeface="Times New Roman" panose="02020603050405020304" pitchFamily="18" charset="0"/>
              </a:rPr>
              <a:t> </a:t>
            </a:r>
          </a:p>
          <a:p>
            <a:pPr algn="ctr">
              <a:spcBef>
                <a:spcPts val="600"/>
              </a:spcBef>
            </a:pPr>
            <a:r>
              <a:rPr lang="en-US" sz="2400" i="1" dirty="0">
                <a:solidFill>
                  <a:schemeClr val="accent1">
                    <a:lumMod val="75000"/>
                  </a:schemeClr>
                </a:solidFill>
                <a:latin typeface="Times New Roman" panose="02020603050405020304" pitchFamily="18" charset="0"/>
                <a:cs typeface="Times New Roman" panose="02020603050405020304" pitchFamily="18" charset="0"/>
              </a:rPr>
              <a:t>(O-Outcome)</a:t>
            </a:r>
          </a:p>
        </p:txBody>
      </p:sp>
      <p:sp>
        <p:nvSpPr>
          <p:cNvPr id="30" name="Rectangle 29">
            <a:extLst>
              <a:ext uri="{FF2B5EF4-FFF2-40B4-BE49-F238E27FC236}">
                <a16:creationId xmlns:a16="http://schemas.microsoft.com/office/drawing/2014/main" id="{21EB3C9C-5E19-4137-BBB7-C4C3D54FA0AF}"/>
              </a:ext>
            </a:extLst>
          </p:cNvPr>
          <p:cNvSpPr/>
          <p:nvPr/>
        </p:nvSpPr>
        <p:spPr>
          <a:xfrm>
            <a:off x="43456" y="32135"/>
            <a:ext cx="12148544" cy="915203"/>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solidFill>
                <a:schemeClr val="accent1"/>
              </a:solidFill>
            </a:endParaRPr>
          </a:p>
        </p:txBody>
      </p:sp>
      <p:sp>
        <p:nvSpPr>
          <p:cNvPr id="31" name="TextBox 30">
            <a:extLst>
              <a:ext uri="{FF2B5EF4-FFF2-40B4-BE49-F238E27FC236}">
                <a16:creationId xmlns:a16="http://schemas.microsoft.com/office/drawing/2014/main" id="{CD0FCE06-4C34-4387-BBA1-997EB56C55BF}"/>
              </a:ext>
            </a:extLst>
          </p:cNvPr>
          <p:cNvSpPr txBox="1"/>
          <p:nvPr/>
        </p:nvSpPr>
        <p:spPr>
          <a:xfrm>
            <a:off x="43456" y="130419"/>
            <a:ext cx="12148544" cy="513730"/>
          </a:xfrm>
          <a:prstGeom prst="rect">
            <a:avLst/>
          </a:prstGeom>
          <a:noFill/>
        </p:spPr>
        <p:txBody>
          <a:bodyPr wrap="square">
            <a:spAutoFit/>
          </a:bodyPr>
          <a:lstStyle/>
          <a:p>
            <a:pPr marL="0" indent="0">
              <a:lnSpc>
                <a:spcPct val="120000"/>
              </a:lnSpc>
              <a:spcBef>
                <a:spcPts val="0"/>
              </a:spcBef>
              <a:buNone/>
            </a:pPr>
            <a:r>
              <a:rPr lang="en-US" sz="2500" dirty="0">
                <a:solidFill>
                  <a:srgbClr val="FF0000"/>
                </a:solidFill>
                <a:latin typeface="Times New Roman" panose="02020603050405020304" pitchFamily="18" charset="0"/>
                <a:cs typeface="Times New Roman" panose="02020603050405020304" pitchFamily="18" charset="0"/>
              </a:rPr>
              <a:t>Trách </a:t>
            </a:r>
            <a:r>
              <a:rPr lang="en-US" sz="2500" dirty="0" err="1">
                <a:solidFill>
                  <a:srgbClr val="FF0000"/>
                </a:solidFill>
                <a:latin typeface="Times New Roman" panose="02020603050405020304" pitchFamily="18" charset="0"/>
                <a:cs typeface="Times New Roman" panose="02020603050405020304" pitchFamily="18" charset="0"/>
              </a:rPr>
              <a:t>nhiệm</a:t>
            </a:r>
            <a:r>
              <a:rPr lang="en-US" sz="2500" dirty="0">
                <a:solidFill>
                  <a:srgbClr val="FF0000"/>
                </a:solidFill>
                <a:latin typeface="Times New Roman" panose="02020603050405020304" pitchFamily="18" charset="0"/>
                <a:cs typeface="Times New Roman" panose="02020603050405020304" pitchFamily="18" charset="0"/>
              </a:rPr>
              <a:t> 100 % </a:t>
            </a:r>
            <a:r>
              <a:rPr lang="en-US" sz="2500" dirty="0" err="1">
                <a:solidFill>
                  <a:srgbClr val="FF0000"/>
                </a:solidFill>
                <a:latin typeface="Times New Roman" panose="02020603050405020304" pitchFamily="18" charset="0"/>
                <a:cs typeface="Times New Roman" panose="02020603050405020304" pitchFamily="18" charset="0"/>
              </a:rPr>
              <a:t>về</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tất</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cả</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mọi</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thứ</a:t>
            </a:r>
            <a:r>
              <a:rPr lang="en-US" sz="2500" dirty="0">
                <a:solidFill>
                  <a:srgbClr val="FF0000"/>
                </a:solidFill>
                <a:latin typeface="Times New Roman" panose="02020603050405020304" pitchFamily="18" charset="0"/>
                <a:cs typeface="Times New Roman" panose="02020603050405020304" pitchFamily="18" charset="0"/>
              </a:rPr>
              <a:t>; 99% </a:t>
            </a:r>
            <a:r>
              <a:rPr lang="en-US" sz="2500" dirty="0" err="1">
                <a:solidFill>
                  <a:srgbClr val="FF0000"/>
                </a:solidFill>
                <a:latin typeface="Times New Roman" panose="02020603050405020304" pitchFamily="18" charset="0"/>
                <a:cs typeface="Times New Roman" panose="02020603050405020304" pitchFamily="18" charset="0"/>
              </a:rPr>
              <a:t>thất</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bại</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đến</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từ</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những</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người</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có</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thói</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err="1">
                <a:solidFill>
                  <a:srgbClr val="FF0000"/>
                </a:solidFill>
                <a:latin typeface="Times New Roman" panose="02020603050405020304" pitchFamily="18" charset="0"/>
                <a:cs typeface="Times New Roman" panose="02020603050405020304" pitchFamily="18" charset="0"/>
              </a:rPr>
              <a:t>quen</a:t>
            </a:r>
            <a:r>
              <a:rPr lang="en-US" sz="2500" dirty="0">
                <a:solidFill>
                  <a:srgbClr val="FF0000"/>
                </a:solidFill>
                <a:latin typeface="Times New Roman" panose="02020603050405020304" pitchFamily="18" charset="0"/>
                <a:cs typeface="Times New Roman" panose="02020603050405020304" pitchFamily="18" charset="0"/>
              </a:rPr>
              <a:t> bao </a:t>
            </a:r>
            <a:r>
              <a:rPr lang="en-US" sz="2500" dirty="0" err="1">
                <a:solidFill>
                  <a:srgbClr val="FF0000"/>
                </a:solidFill>
                <a:latin typeface="Times New Roman" panose="02020603050405020304" pitchFamily="18" charset="0"/>
                <a:cs typeface="Times New Roman" panose="02020603050405020304" pitchFamily="18" charset="0"/>
              </a:rPr>
              <a:t>biện</a:t>
            </a:r>
            <a:endParaRPr lang="en-US" sz="25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0938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685A2CA-5D9A-40E4-A833-8152C85A90D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9359" y="404037"/>
            <a:ext cx="11653282" cy="5826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032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sosceles Triangle 10">
            <a:extLst>
              <a:ext uri="{FF2B5EF4-FFF2-40B4-BE49-F238E27FC236}">
                <a16:creationId xmlns:a16="http://schemas.microsoft.com/office/drawing/2014/main" id="{7FAA8E46-357D-4E53-B029-7DF0505C2183}"/>
              </a:ext>
            </a:extLst>
          </p:cNvPr>
          <p:cNvSpPr/>
          <p:nvPr/>
        </p:nvSpPr>
        <p:spPr>
          <a:xfrm>
            <a:off x="1184730" y="1822061"/>
            <a:ext cx="2901748" cy="2039566"/>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C40E9172-CAA5-4D64-84F7-F17E035507DE}"/>
              </a:ext>
            </a:extLst>
          </p:cNvPr>
          <p:cNvSpPr txBox="1"/>
          <p:nvPr/>
        </p:nvSpPr>
        <p:spPr>
          <a:xfrm>
            <a:off x="195505" y="517364"/>
            <a:ext cx="2798748" cy="830997"/>
          </a:xfrm>
          <a:prstGeom prst="rect">
            <a:avLst/>
          </a:prstGeom>
          <a:noFill/>
          <a:ln>
            <a:solidFill>
              <a:schemeClr val="tx2"/>
            </a:solidFill>
          </a:ln>
        </p:spPr>
        <p:txBody>
          <a:bodyPr wrap="square">
            <a:spAutoFit/>
          </a:bodyPr>
          <a:lstStyle/>
          <a:p>
            <a:pPr algn="ctr"/>
            <a:r>
              <a:rPr lang="en-US" sz="2400" b="1" i="0" dirty="0" err="1">
                <a:solidFill>
                  <a:schemeClr val="accent1">
                    <a:lumMod val="50000"/>
                  </a:schemeClr>
                </a:solidFill>
                <a:effectLst/>
                <a:latin typeface="Roboto" panose="02000000000000000000" pitchFamily="2" charset="0"/>
              </a:rPr>
              <a:t>Lý</a:t>
            </a:r>
            <a:r>
              <a:rPr lang="en-US" sz="2400" b="1" i="0" dirty="0">
                <a:solidFill>
                  <a:schemeClr val="accent1">
                    <a:lumMod val="50000"/>
                  </a:schemeClr>
                </a:solidFill>
                <a:effectLst/>
                <a:latin typeface="Roboto" panose="02000000000000000000" pitchFamily="2" charset="0"/>
              </a:rPr>
              <a:t> do 1: </a:t>
            </a:r>
            <a:r>
              <a:rPr lang="en-US" sz="2400" b="1" i="0" dirty="0" err="1">
                <a:solidFill>
                  <a:schemeClr val="accent1">
                    <a:lumMod val="50000"/>
                  </a:schemeClr>
                </a:solidFill>
                <a:effectLst/>
                <a:latin typeface="Roboto" panose="02000000000000000000" pitchFamily="2" charset="0"/>
              </a:rPr>
              <a:t>Chủ</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nghĩa</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cầu</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toàn</a:t>
            </a:r>
            <a:endParaRPr lang="en-US" sz="2400" dirty="0">
              <a:solidFill>
                <a:schemeClr val="accent1">
                  <a:lumMod val="50000"/>
                </a:schemeClr>
              </a:solidFill>
            </a:endParaRPr>
          </a:p>
        </p:txBody>
      </p:sp>
      <p:sp>
        <p:nvSpPr>
          <p:cNvPr id="19" name="TextBox 18">
            <a:extLst>
              <a:ext uri="{FF2B5EF4-FFF2-40B4-BE49-F238E27FC236}">
                <a16:creationId xmlns:a16="http://schemas.microsoft.com/office/drawing/2014/main" id="{D70374E8-FFA1-4722-87BD-BFDC3419898C}"/>
              </a:ext>
            </a:extLst>
          </p:cNvPr>
          <p:cNvSpPr txBox="1"/>
          <p:nvPr/>
        </p:nvSpPr>
        <p:spPr>
          <a:xfrm>
            <a:off x="3042258" y="516254"/>
            <a:ext cx="2719700" cy="830997"/>
          </a:xfrm>
          <a:prstGeom prst="rect">
            <a:avLst/>
          </a:prstGeom>
          <a:noFill/>
          <a:ln>
            <a:solidFill>
              <a:schemeClr val="tx2"/>
            </a:solidFill>
          </a:ln>
        </p:spPr>
        <p:txBody>
          <a:bodyPr wrap="square">
            <a:spAutoFit/>
          </a:bodyPr>
          <a:lstStyle/>
          <a:p>
            <a:pPr algn="ctr"/>
            <a:r>
              <a:rPr lang="en-US" sz="2400" b="1" i="0" dirty="0" err="1">
                <a:solidFill>
                  <a:schemeClr val="accent1">
                    <a:lumMod val="50000"/>
                  </a:schemeClr>
                </a:solidFill>
                <a:effectLst/>
                <a:latin typeface="Roboto" panose="02000000000000000000" pitchFamily="2" charset="0"/>
              </a:rPr>
              <a:t>Lý</a:t>
            </a:r>
            <a:r>
              <a:rPr lang="en-US" sz="2400" b="1" i="0" dirty="0">
                <a:solidFill>
                  <a:schemeClr val="accent1">
                    <a:lumMod val="50000"/>
                  </a:schemeClr>
                </a:solidFill>
                <a:effectLst/>
                <a:latin typeface="Roboto" panose="02000000000000000000" pitchFamily="2" charset="0"/>
              </a:rPr>
              <a:t> do 2: </a:t>
            </a:r>
            <a:r>
              <a:rPr lang="en-US" sz="2400" b="1" i="0" dirty="0" err="1">
                <a:solidFill>
                  <a:schemeClr val="accent1">
                    <a:lumMod val="50000"/>
                  </a:schemeClr>
                </a:solidFill>
                <a:effectLst/>
                <a:latin typeface="Roboto" panose="02000000000000000000" pitchFamily="2" charset="0"/>
              </a:rPr>
              <a:t>Nỗi</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sợ</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không</a:t>
            </a:r>
            <a:r>
              <a:rPr lang="en-US" sz="2400" b="1" i="0" dirty="0">
                <a:solidFill>
                  <a:schemeClr val="accent1">
                    <a:lumMod val="50000"/>
                  </a:schemeClr>
                </a:solidFill>
                <a:effectLst/>
                <a:latin typeface="Roboto" panose="02000000000000000000" pitchFamily="2" charset="0"/>
              </a:rPr>
              <a:t> ai </a:t>
            </a:r>
            <a:r>
              <a:rPr lang="en-US" sz="2400" b="1" i="0" dirty="0" err="1">
                <a:solidFill>
                  <a:schemeClr val="accent1">
                    <a:lumMod val="50000"/>
                  </a:schemeClr>
                </a:solidFill>
                <a:effectLst/>
                <a:latin typeface="Roboto" panose="02000000000000000000" pitchFamily="2" charset="0"/>
              </a:rPr>
              <a:t>biết</a:t>
            </a:r>
            <a:r>
              <a:rPr lang="en-US" sz="2400" b="1" i="0" dirty="0">
                <a:solidFill>
                  <a:schemeClr val="accent1">
                    <a:lumMod val="50000"/>
                  </a:schemeClr>
                </a:solidFill>
                <a:effectLst/>
                <a:latin typeface="Roboto" panose="02000000000000000000" pitchFamily="2" charset="0"/>
              </a:rPr>
              <a:t> đến</a:t>
            </a:r>
            <a:endParaRPr lang="en-US" sz="2400" dirty="0">
              <a:solidFill>
                <a:schemeClr val="accent1">
                  <a:lumMod val="50000"/>
                </a:schemeClr>
              </a:solidFill>
            </a:endParaRPr>
          </a:p>
        </p:txBody>
      </p:sp>
      <p:sp>
        <p:nvSpPr>
          <p:cNvPr id="21" name="TextBox 20">
            <a:extLst>
              <a:ext uri="{FF2B5EF4-FFF2-40B4-BE49-F238E27FC236}">
                <a16:creationId xmlns:a16="http://schemas.microsoft.com/office/drawing/2014/main" id="{1FE02FB4-429A-4A19-A304-0159499E80A6}"/>
              </a:ext>
            </a:extLst>
          </p:cNvPr>
          <p:cNvSpPr txBox="1"/>
          <p:nvPr/>
        </p:nvSpPr>
        <p:spPr>
          <a:xfrm>
            <a:off x="5845588" y="517142"/>
            <a:ext cx="2418862" cy="830997"/>
          </a:xfrm>
          <a:prstGeom prst="rect">
            <a:avLst/>
          </a:prstGeom>
          <a:noFill/>
          <a:ln>
            <a:solidFill>
              <a:schemeClr val="tx2"/>
            </a:solidFill>
          </a:ln>
        </p:spPr>
        <p:txBody>
          <a:bodyPr wrap="square">
            <a:spAutoFit/>
          </a:bodyPr>
          <a:lstStyle/>
          <a:p>
            <a:pPr algn="ctr"/>
            <a:r>
              <a:rPr lang="pt-BR" sz="2400" b="1" i="0" dirty="0">
                <a:solidFill>
                  <a:schemeClr val="accent1">
                    <a:lumMod val="50000"/>
                  </a:schemeClr>
                </a:solidFill>
                <a:effectLst/>
                <a:latin typeface="Roboto" panose="02000000000000000000" pitchFamily="2" charset="0"/>
              </a:rPr>
              <a:t>Lý do 3: Tôi sẽ làm sau</a:t>
            </a:r>
            <a:endParaRPr lang="en-US" sz="2400" dirty="0">
              <a:solidFill>
                <a:schemeClr val="accent1">
                  <a:lumMod val="50000"/>
                </a:schemeClr>
              </a:solidFill>
            </a:endParaRPr>
          </a:p>
        </p:txBody>
      </p:sp>
      <p:sp>
        <p:nvSpPr>
          <p:cNvPr id="23" name="TextBox 22">
            <a:extLst>
              <a:ext uri="{FF2B5EF4-FFF2-40B4-BE49-F238E27FC236}">
                <a16:creationId xmlns:a16="http://schemas.microsoft.com/office/drawing/2014/main" id="{5D4591C8-10FC-4754-A8A4-CF57E1EADDE1}"/>
              </a:ext>
            </a:extLst>
          </p:cNvPr>
          <p:cNvSpPr txBox="1"/>
          <p:nvPr/>
        </p:nvSpPr>
        <p:spPr>
          <a:xfrm>
            <a:off x="8444563" y="327338"/>
            <a:ext cx="3257755" cy="1200329"/>
          </a:xfrm>
          <a:prstGeom prst="rect">
            <a:avLst/>
          </a:prstGeom>
          <a:noFill/>
          <a:ln>
            <a:solidFill>
              <a:schemeClr val="tx2"/>
            </a:solidFill>
          </a:ln>
        </p:spPr>
        <p:txBody>
          <a:bodyPr wrap="square">
            <a:spAutoFit/>
          </a:bodyPr>
          <a:lstStyle/>
          <a:p>
            <a:pPr algn="ctr"/>
            <a:r>
              <a:rPr lang="vi-VN" sz="2400" b="1" i="0" dirty="0">
                <a:solidFill>
                  <a:schemeClr val="accent1">
                    <a:lumMod val="50000"/>
                  </a:schemeClr>
                </a:solidFill>
                <a:effectLst/>
                <a:latin typeface="Roboto" panose="02000000000000000000" pitchFamily="2" charset="0"/>
              </a:rPr>
              <a:t>Lý do 4: Làm những việc nhỏ vì nó đơn giản hơn</a:t>
            </a:r>
            <a:endParaRPr lang="en-US" sz="2400" dirty="0">
              <a:solidFill>
                <a:schemeClr val="accent1">
                  <a:lumMod val="50000"/>
                </a:schemeClr>
              </a:solidFill>
            </a:endParaRPr>
          </a:p>
        </p:txBody>
      </p:sp>
      <p:sp>
        <p:nvSpPr>
          <p:cNvPr id="25" name="TextBox 24">
            <a:extLst>
              <a:ext uri="{FF2B5EF4-FFF2-40B4-BE49-F238E27FC236}">
                <a16:creationId xmlns:a16="http://schemas.microsoft.com/office/drawing/2014/main" id="{52A566E2-B502-4060-B238-0B88A9132A23}"/>
              </a:ext>
            </a:extLst>
          </p:cNvPr>
          <p:cNvSpPr txBox="1"/>
          <p:nvPr/>
        </p:nvSpPr>
        <p:spPr>
          <a:xfrm>
            <a:off x="106325" y="3993918"/>
            <a:ext cx="2846061" cy="1200329"/>
          </a:xfrm>
          <a:prstGeom prst="rect">
            <a:avLst/>
          </a:prstGeom>
          <a:noFill/>
          <a:ln>
            <a:solidFill>
              <a:schemeClr val="tx2"/>
            </a:solidFill>
          </a:ln>
        </p:spPr>
        <p:txBody>
          <a:bodyPr wrap="square">
            <a:spAutoFit/>
          </a:bodyPr>
          <a:lstStyle/>
          <a:p>
            <a:r>
              <a:rPr lang="en-US" sz="2400" b="1" i="0" dirty="0" err="1">
                <a:solidFill>
                  <a:schemeClr val="accent1">
                    <a:lumMod val="50000"/>
                  </a:schemeClr>
                </a:solidFill>
                <a:effectLst/>
                <a:latin typeface="Roboto" panose="02000000000000000000" pitchFamily="2" charset="0"/>
              </a:rPr>
              <a:t>Lý</a:t>
            </a:r>
            <a:r>
              <a:rPr lang="en-US" sz="2400" b="1" i="0" dirty="0">
                <a:solidFill>
                  <a:schemeClr val="accent1">
                    <a:lumMod val="50000"/>
                  </a:schemeClr>
                </a:solidFill>
                <a:effectLst/>
                <a:latin typeface="Roboto" panose="02000000000000000000" pitchFamily="2" charset="0"/>
              </a:rPr>
              <a:t> do 5: </a:t>
            </a:r>
            <a:r>
              <a:rPr lang="en-US" sz="2400" b="1" i="0" dirty="0" err="1">
                <a:solidFill>
                  <a:schemeClr val="accent1">
                    <a:lumMod val="50000"/>
                  </a:schemeClr>
                </a:solidFill>
                <a:effectLst/>
                <a:latin typeface="Roboto" panose="02000000000000000000" pitchFamily="2" charset="0"/>
              </a:rPr>
              <a:t>Bạn</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trải</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nghiệm</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việc</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thiếu</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động</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lực</a:t>
            </a:r>
            <a:endParaRPr lang="en-US" sz="2400" dirty="0">
              <a:solidFill>
                <a:schemeClr val="accent1">
                  <a:lumMod val="50000"/>
                </a:schemeClr>
              </a:solidFill>
            </a:endParaRPr>
          </a:p>
        </p:txBody>
      </p:sp>
      <p:sp>
        <p:nvSpPr>
          <p:cNvPr id="27" name="TextBox 26">
            <a:extLst>
              <a:ext uri="{FF2B5EF4-FFF2-40B4-BE49-F238E27FC236}">
                <a16:creationId xmlns:a16="http://schemas.microsoft.com/office/drawing/2014/main" id="{48596ABC-793B-4CAC-8DC2-20A22B803519}"/>
              </a:ext>
            </a:extLst>
          </p:cNvPr>
          <p:cNvSpPr txBox="1"/>
          <p:nvPr/>
        </p:nvSpPr>
        <p:spPr>
          <a:xfrm>
            <a:off x="3102665" y="4022009"/>
            <a:ext cx="3143614" cy="1200329"/>
          </a:xfrm>
          <a:prstGeom prst="rect">
            <a:avLst/>
          </a:prstGeom>
          <a:noFill/>
          <a:ln>
            <a:solidFill>
              <a:schemeClr val="tx2"/>
            </a:solidFill>
          </a:ln>
        </p:spPr>
        <p:txBody>
          <a:bodyPr wrap="square">
            <a:spAutoFit/>
          </a:bodyPr>
          <a:lstStyle/>
          <a:p>
            <a:r>
              <a:rPr lang="vi-VN" sz="2400" b="1" i="0" dirty="0">
                <a:solidFill>
                  <a:schemeClr val="accent1">
                    <a:lumMod val="50000"/>
                  </a:schemeClr>
                </a:solidFill>
                <a:effectLst/>
                <a:latin typeface="Roboto" panose="02000000000000000000" pitchFamily="2" charset="0"/>
              </a:rPr>
              <a:t>Lý do 6: Bạn không biết bắt đầu như </a:t>
            </a:r>
            <a:r>
              <a:rPr lang="en-US" sz="2400" b="1" i="0" dirty="0" err="1">
                <a:solidFill>
                  <a:schemeClr val="accent1">
                    <a:lumMod val="50000"/>
                  </a:schemeClr>
                </a:solidFill>
                <a:effectLst/>
                <a:latin typeface="Roboto" panose="02000000000000000000" pitchFamily="2" charset="0"/>
              </a:rPr>
              <a:t>thế</a:t>
            </a:r>
            <a:r>
              <a:rPr lang="en-US" sz="2400" b="1" i="0" dirty="0">
                <a:solidFill>
                  <a:schemeClr val="accent1">
                    <a:lumMod val="50000"/>
                  </a:schemeClr>
                </a:solidFill>
                <a:effectLst/>
                <a:latin typeface="Roboto" panose="02000000000000000000" pitchFamily="2" charset="0"/>
              </a:rPr>
              <a:t> </a:t>
            </a:r>
            <a:r>
              <a:rPr lang="vi-VN" sz="2400" b="1" i="0" dirty="0">
                <a:solidFill>
                  <a:schemeClr val="accent1">
                    <a:lumMod val="50000"/>
                  </a:schemeClr>
                </a:solidFill>
                <a:effectLst/>
                <a:latin typeface="Roboto" panose="02000000000000000000" pitchFamily="2" charset="0"/>
              </a:rPr>
              <a:t>nào</a:t>
            </a:r>
            <a:endParaRPr lang="en-US" sz="2400" dirty="0">
              <a:solidFill>
                <a:schemeClr val="accent1">
                  <a:lumMod val="50000"/>
                </a:schemeClr>
              </a:solidFill>
            </a:endParaRPr>
          </a:p>
        </p:txBody>
      </p:sp>
      <p:sp>
        <p:nvSpPr>
          <p:cNvPr id="29" name="TextBox 28">
            <a:extLst>
              <a:ext uri="{FF2B5EF4-FFF2-40B4-BE49-F238E27FC236}">
                <a16:creationId xmlns:a16="http://schemas.microsoft.com/office/drawing/2014/main" id="{2DEF251E-D761-436A-AEB2-0FCB010CB7DE}"/>
              </a:ext>
            </a:extLst>
          </p:cNvPr>
          <p:cNvSpPr txBox="1"/>
          <p:nvPr/>
        </p:nvSpPr>
        <p:spPr>
          <a:xfrm>
            <a:off x="6396559" y="3993917"/>
            <a:ext cx="1743739" cy="1200329"/>
          </a:xfrm>
          <a:prstGeom prst="rect">
            <a:avLst/>
          </a:prstGeom>
          <a:noFill/>
          <a:ln>
            <a:solidFill>
              <a:schemeClr val="tx2"/>
            </a:solidFill>
          </a:ln>
        </p:spPr>
        <p:txBody>
          <a:bodyPr wrap="square">
            <a:spAutoFit/>
          </a:bodyPr>
          <a:lstStyle/>
          <a:p>
            <a:pPr algn="ctr"/>
            <a:r>
              <a:rPr lang="en-US" sz="2400" b="1" i="0" dirty="0" err="1">
                <a:solidFill>
                  <a:schemeClr val="accent1">
                    <a:lumMod val="50000"/>
                  </a:schemeClr>
                </a:solidFill>
                <a:effectLst/>
                <a:latin typeface="Roboto" panose="02000000000000000000" pitchFamily="2" charset="0"/>
              </a:rPr>
              <a:t>Lý</a:t>
            </a:r>
            <a:r>
              <a:rPr lang="en-US" sz="2400" b="1" i="0" dirty="0">
                <a:solidFill>
                  <a:schemeClr val="accent1">
                    <a:lumMod val="50000"/>
                  </a:schemeClr>
                </a:solidFill>
                <a:effectLst/>
                <a:latin typeface="Roboto" panose="02000000000000000000" pitchFamily="2" charset="0"/>
              </a:rPr>
              <a:t> do 7: </a:t>
            </a:r>
            <a:r>
              <a:rPr lang="en-US" sz="2400" b="1" i="0" dirty="0" err="1">
                <a:solidFill>
                  <a:schemeClr val="accent1">
                    <a:lumMod val="50000"/>
                  </a:schemeClr>
                </a:solidFill>
                <a:effectLst/>
                <a:latin typeface="Roboto" panose="02000000000000000000" pitchFamily="2" charset="0"/>
              </a:rPr>
              <a:t>Mất</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tập</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trung</a:t>
            </a:r>
            <a:endParaRPr lang="en-US" sz="2400" dirty="0">
              <a:solidFill>
                <a:schemeClr val="accent1">
                  <a:lumMod val="50000"/>
                </a:schemeClr>
              </a:solidFill>
            </a:endParaRPr>
          </a:p>
        </p:txBody>
      </p:sp>
      <p:sp>
        <p:nvSpPr>
          <p:cNvPr id="32" name="Isosceles Triangle 31">
            <a:extLst>
              <a:ext uri="{FF2B5EF4-FFF2-40B4-BE49-F238E27FC236}">
                <a16:creationId xmlns:a16="http://schemas.microsoft.com/office/drawing/2014/main" id="{2423F47D-3F55-4560-937A-9C5EA286A42B}"/>
              </a:ext>
            </a:extLst>
          </p:cNvPr>
          <p:cNvSpPr/>
          <p:nvPr/>
        </p:nvSpPr>
        <p:spPr>
          <a:xfrm>
            <a:off x="2782212" y="2052894"/>
            <a:ext cx="2792819" cy="1824927"/>
          </a:xfrm>
          <a:prstGeom prst="triangl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Isosceles Triangle 34">
            <a:extLst>
              <a:ext uri="{FF2B5EF4-FFF2-40B4-BE49-F238E27FC236}">
                <a16:creationId xmlns:a16="http://schemas.microsoft.com/office/drawing/2014/main" id="{BB392ADF-FE11-4A38-B62F-AC233E995865}"/>
              </a:ext>
            </a:extLst>
          </p:cNvPr>
          <p:cNvSpPr/>
          <p:nvPr/>
        </p:nvSpPr>
        <p:spPr>
          <a:xfrm>
            <a:off x="4568458" y="1814840"/>
            <a:ext cx="2330182" cy="2062981"/>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Isosceles Triangle 35">
            <a:extLst>
              <a:ext uri="{FF2B5EF4-FFF2-40B4-BE49-F238E27FC236}">
                <a16:creationId xmlns:a16="http://schemas.microsoft.com/office/drawing/2014/main" id="{721C343F-369B-47B6-AD0D-0945FAB5D4F7}"/>
              </a:ext>
            </a:extLst>
          </p:cNvPr>
          <p:cNvSpPr/>
          <p:nvPr/>
        </p:nvSpPr>
        <p:spPr>
          <a:xfrm>
            <a:off x="5761957" y="2249953"/>
            <a:ext cx="2457484" cy="1654133"/>
          </a:xfrm>
          <a:prstGeom prst="triangl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Picture 37">
            <a:extLst>
              <a:ext uri="{FF2B5EF4-FFF2-40B4-BE49-F238E27FC236}">
                <a16:creationId xmlns:a16="http://schemas.microsoft.com/office/drawing/2014/main" id="{0071C3DF-9914-44B7-A00D-DAF46BCF8C7C}"/>
              </a:ext>
            </a:extLst>
          </p:cNvPr>
          <p:cNvPicPr>
            <a:picLocks noChangeAspect="1"/>
          </p:cNvPicPr>
          <p:nvPr/>
        </p:nvPicPr>
        <p:blipFill rotWithShape="1">
          <a:blip r:embed="rId3"/>
          <a:srcRect t="57854"/>
          <a:stretch/>
        </p:blipFill>
        <p:spPr>
          <a:xfrm>
            <a:off x="19962" y="5270507"/>
            <a:ext cx="12172038" cy="1574193"/>
          </a:xfrm>
          <a:prstGeom prst="rect">
            <a:avLst/>
          </a:prstGeom>
          <a:ln>
            <a:noFill/>
          </a:ln>
          <a:effectLst>
            <a:softEdge rad="112500"/>
          </a:effectLst>
        </p:spPr>
      </p:pic>
      <p:sp>
        <p:nvSpPr>
          <p:cNvPr id="39" name="TextBox 38">
            <a:extLst>
              <a:ext uri="{FF2B5EF4-FFF2-40B4-BE49-F238E27FC236}">
                <a16:creationId xmlns:a16="http://schemas.microsoft.com/office/drawing/2014/main" id="{5ECB09BC-8DE5-4587-A1C6-98B49D3A016C}"/>
              </a:ext>
            </a:extLst>
          </p:cNvPr>
          <p:cNvSpPr txBox="1"/>
          <p:nvPr/>
        </p:nvSpPr>
        <p:spPr>
          <a:xfrm>
            <a:off x="106325" y="2249954"/>
            <a:ext cx="1488554" cy="1323439"/>
          </a:xfrm>
          <a:prstGeom prst="rect">
            <a:avLst/>
          </a:prstGeom>
          <a:noFill/>
        </p:spPr>
        <p:txBody>
          <a:bodyPr wrap="square" rtlCol="0">
            <a:spAutoFit/>
          </a:bodyPr>
          <a:lstStyle/>
          <a:p>
            <a:pPr algn="ctr"/>
            <a:r>
              <a:rPr lang="en-US" sz="4000" dirty="0">
                <a:solidFill>
                  <a:srgbClr val="C00000"/>
                </a:solidFill>
              </a:rPr>
              <a:t>PHÂN </a:t>
            </a:r>
          </a:p>
          <a:p>
            <a:pPr algn="ctr"/>
            <a:r>
              <a:rPr lang="en-US" sz="4000" dirty="0">
                <a:solidFill>
                  <a:srgbClr val="C00000"/>
                </a:solidFill>
              </a:rPr>
              <a:t>TÁN</a:t>
            </a:r>
          </a:p>
        </p:txBody>
      </p:sp>
      <p:sp>
        <p:nvSpPr>
          <p:cNvPr id="41" name="TextBox 40">
            <a:extLst>
              <a:ext uri="{FF2B5EF4-FFF2-40B4-BE49-F238E27FC236}">
                <a16:creationId xmlns:a16="http://schemas.microsoft.com/office/drawing/2014/main" id="{A6BB90B1-946A-4A60-B1FB-EAA397B5D8AB}"/>
              </a:ext>
            </a:extLst>
          </p:cNvPr>
          <p:cNvSpPr txBox="1"/>
          <p:nvPr/>
        </p:nvSpPr>
        <p:spPr>
          <a:xfrm>
            <a:off x="10434137" y="2210878"/>
            <a:ext cx="1488554" cy="1323439"/>
          </a:xfrm>
          <a:prstGeom prst="rect">
            <a:avLst/>
          </a:prstGeom>
          <a:noFill/>
        </p:spPr>
        <p:txBody>
          <a:bodyPr wrap="square" rtlCol="0">
            <a:spAutoFit/>
          </a:bodyPr>
          <a:lstStyle/>
          <a:p>
            <a:pPr algn="ctr"/>
            <a:r>
              <a:rPr lang="en-US" sz="4000" dirty="0">
                <a:solidFill>
                  <a:srgbClr val="C00000"/>
                </a:solidFill>
              </a:rPr>
              <a:t>AN</a:t>
            </a:r>
          </a:p>
          <a:p>
            <a:pPr algn="ctr"/>
            <a:r>
              <a:rPr lang="en-US" sz="4000" dirty="0">
                <a:solidFill>
                  <a:srgbClr val="C00000"/>
                </a:solidFill>
              </a:rPr>
              <a:t>TOÀN</a:t>
            </a:r>
          </a:p>
        </p:txBody>
      </p:sp>
      <p:sp>
        <p:nvSpPr>
          <p:cNvPr id="18" name="Isosceles Triangle 17">
            <a:extLst>
              <a:ext uri="{FF2B5EF4-FFF2-40B4-BE49-F238E27FC236}">
                <a16:creationId xmlns:a16="http://schemas.microsoft.com/office/drawing/2014/main" id="{3CA026A6-D2F7-4FEE-A272-317E99E4120B}"/>
              </a:ext>
            </a:extLst>
          </p:cNvPr>
          <p:cNvSpPr/>
          <p:nvPr/>
        </p:nvSpPr>
        <p:spPr>
          <a:xfrm>
            <a:off x="7395815" y="1841106"/>
            <a:ext cx="2602733" cy="2062982"/>
          </a:xfrm>
          <a:prstGeom prst="triangl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C48DC759-8BE5-43EA-A4BD-4950C007C1AC}"/>
              </a:ext>
            </a:extLst>
          </p:cNvPr>
          <p:cNvSpPr txBox="1"/>
          <p:nvPr/>
        </p:nvSpPr>
        <p:spPr>
          <a:xfrm>
            <a:off x="8353707" y="3993918"/>
            <a:ext cx="3439465" cy="1200329"/>
          </a:xfrm>
          <a:prstGeom prst="rect">
            <a:avLst/>
          </a:prstGeom>
          <a:solidFill>
            <a:schemeClr val="bg1"/>
          </a:solidFill>
          <a:ln>
            <a:solidFill>
              <a:schemeClr val="tx2"/>
            </a:solidFill>
          </a:ln>
        </p:spPr>
        <p:txBody>
          <a:bodyPr wrap="square">
            <a:spAutoFit/>
          </a:bodyPr>
          <a:lstStyle/>
          <a:p>
            <a:r>
              <a:rPr lang="en-US" sz="2400" b="1" i="0" dirty="0" err="1">
                <a:solidFill>
                  <a:srgbClr val="333333"/>
                </a:solidFill>
                <a:effectLst/>
                <a:latin typeface="Roboto" panose="02000000000000000000" pitchFamily="2" charset="0"/>
              </a:rPr>
              <a:t>Lý</a:t>
            </a:r>
            <a:r>
              <a:rPr lang="en-US" sz="2400" b="1" i="0" dirty="0">
                <a:solidFill>
                  <a:srgbClr val="333333"/>
                </a:solidFill>
                <a:effectLst/>
                <a:latin typeface="Roboto" panose="02000000000000000000" pitchFamily="2" charset="0"/>
              </a:rPr>
              <a:t> do 8: </a:t>
            </a:r>
            <a:r>
              <a:rPr lang="en-US" sz="2400" b="1" i="0" dirty="0" err="1">
                <a:solidFill>
                  <a:srgbClr val="333333"/>
                </a:solidFill>
                <a:effectLst/>
                <a:latin typeface="Roboto" panose="02000000000000000000" pitchFamily="2" charset="0"/>
              </a:rPr>
              <a:t>Bạn</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biết</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công</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việc</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yêu</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cầu</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sự</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nỗ</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lực</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và</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chăm</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chỉ</a:t>
            </a:r>
            <a:endParaRPr lang="en-US" sz="2400" dirty="0"/>
          </a:p>
        </p:txBody>
      </p:sp>
    </p:spTree>
    <p:extLst>
      <p:ext uri="{BB962C8B-B14F-4D97-AF65-F5344CB8AC3E}">
        <p14:creationId xmlns:p14="http://schemas.microsoft.com/office/powerpoint/2010/main" val="2132328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D4F59F-756A-4BA1-829E-AE364BC76FDB}"/>
              </a:ext>
            </a:extLst>
          </p:cNvPr>
          <p:cNvSpPr txBox="1"/>
          <p:nvPr/>
        </p:nvSpPr>
        <p:spPr>
          <a:xfrm>
            <a:off x="636340" y="2705788"/>
            <a:ext cx="2744108" cy="830997"/>
          </a:xfrm>
          <a:prstGeom prst="rect">
            <a:avLst/>
          </a:prstGeom>
          <a:solidFill>
            <a:srgbClr val="FFC000"/>
          </a:solidFill>
        </p:spPr>
        <p:txBody>
          <a:bodyPr wrap="square">
            <a:spAutoFit/>
          </a:bodyPr>
          <a:lstStyle/>
          <a:p>
            <a:pPr algn="ctr"/>
            <a:r>
              <a:rPr lang="en-US" sz="2400" b="1" i="0" dirty="0" err="1">
                <a:solidFill>
                  <a:schemeClr val="accent1">
                    <a:lumMod val="50000"/>
                  </a:schemeClr>
                </a:solidFill>
                <a:effectLst/>
                <a:latin typeface="Roboto" panose="02000000000000000000" pitchFamily="2" charset="0"/>
              </a:rPr>
              <a:t>Lý</a:t>
            </a:r>
            <a:r>
              <a:rPr lang="en-US" sz="2400" b="1" i="0" dirty="0">
                <a:solidFill>
                  <a:schemeClr val="accent1">
                    <a:lumMod val="50000"/>
                  </a:schemeClr>
                </a:solidFill>
                <a:effectLst/>
                <a:latin typeface="Roboto" panose="02000000000000000000" pitchFamily="2" charset="0"/>
              </a:rPr>
              <a:t> do 1: </a:t>
            </a:r>
            <a:r>
              <a:rPr lang="en-US" sz="2400" b="1" i="0" dirty="0" err="1">
                <a:solidFill>
                  <a:schemeClr val="accent1">
                    <a:lumMod val="50000"/>
                  </a:schemeClr>
                </a:solidFill>
                <a:effectLst/>
                <a:latin typeface="Roboto" panose="02000000000000000000" pitchFamily="2" charset="0"/>
              </a:rPr>
              <a:t>Chủ</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nghĩa</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cầu</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toàn</a:t>
            </a:r>
            <a:endParaRPr lang="en-US" sz="2400" dirty="0">
              <a:solidFill>
                <a:schemeClr val="accent1">
                  <a:lumMod val="50000"/>
                </a:schemeClr>
              </a:solidFill>
            </a:endParaRPr>
          </a:p>
        </p:txBody>
      </p:sp>
      <p:sp>
        <p:nvSpPr>
          <p:cNvPr id="13" name="TextBox 12">
            <a:extLst>
              <a:ext uri="{FF2B5EF4-FFF2-40B4-BE49-F238E27FC236}">
                <a16:creationId xmlns:a16="http://schemas.microsoft.com/office/drawing/2014/main" id="{7B22E48E-8273-43B8-88D3-9C8B55A8BAE5}"/>
              </a:ext>
            </a:extLst>
          </p:cNvPr>
          <p:cNvSpPr txBox="1"/>
          <p:nvPr/>
        </p:nvSpPr>
        <p:spPr>
          <a:xfrm>
            <a:off x="5484584" y="211684"/>
            <a:ext cx="6333312" cy="707886"/>
          </a:xfrm>
          <a:prstGeom prst="rect">
            <a:avLst/>
          </a:prstGeom>
          <a:noFill/>
        </p:spPr>
        <p:txBody>
          <a:bodyPr wrap="square">
            <a:spAutoFit/>
          </a:bodyPr>
          <a:lstStyle/>
          <a:p>
            <a:pPr algn="just"/>
            <a:r>
              <a:rPr lang="en-US" sz="2000" b="0" i="0" dirty="0">
                <a:solidFill>
                  <a:schemeClr val="accent1">
                    <a:lumMod val="75000"/>
                  </a:schemeClr>
                </a:solidFill>
                <a:effectLst/>
                <a:latin typeface="Roboto" panose="02000000000000000000" pitchFamily="2" charset="0"/>
              </a:rPr>
              <a:t>C</a:t>
            </a:r>
            <a:r>
              <a:rPr lang="vi-VN" sz="2000" b="0" i="0" dirty="0">
                <a:solidFill>
                  <a:schemeClr val="accent1">
                    <a:lumMod val="75000"/>
                  </a:schemeClr>
                </a:solidFill>
                <a:effectLst/>
                <a:latin typeface="Roboto" panose="02000000000000000000" pitchFamily="2" charset="0"/>
              </a:rPr>
              <a:t>hỉ tập trung vào trí thông minh hoặc tài năng ở hiện tại và cho rằng </a:t>
            </a:r>
            <a:r>
              <a:rPr lang="vi-VN" sz="2000" b="1" i="0" u="sng" dirty="0">
                <a:solidFill>
                  <a:srgbClr val="FF0000"/>
                </a:solidFill>
                <a:effectLst/>
                <a:latin typeface="Roboto" panose="02000000000000000000" pitchFamily="2" charset="0"/>
              </a:rPr>
              <a:t>chúng không thể phát triển được nữa.</a:t>
            </a:r>
            <a:endParaRPr lang="en-US" sz="2000" b="1" u="sng" dirty="0">
              <a:solidFill>
                <a:srgbClr val="FF0000"/>
              </a:solidFill>
            </a:endParaRPr>
          </a:p>
        </p:txBody>
      </p:sp>
      <p:sp>
        <p:nvSpPr>
          <p:cNvPr id="15" name="TextBox 14">
            <a:extLst>
              <a:ext uri="{FF2B5EF4-FFF2-40B4-BE49-F238E27FC236}">
                <a16:creationId xmlns:a16="http://schemas.microsoft.com/office/drawing/2014/main" id="{120602BE-976C-4609-8C53-2F5ED3C4E393}"/>
              </a:ext>
            </a:extLst>
          </p:cNvPr>
          <p:cNvSpPr txBox="1"/>
          <p:nvPr/>
        </p:nvSpPr>
        <p:spPr>
          <a:xfrm>
            <a:off x="5552889" y="1206059"/>
            <a:ext cx="6434912" cy="1015663"/>
          </a:xfrm>
          <a:prstGeom prst="rect">
            <a:avLst/>
          </a:prstGeom>
          <a:noFill/>
        </p:spPr>
        <p:txBody>
          <a:bodyPr wrap="square">
            <a:spAutoFit/>
          </a:bodyPr>
          <a:lstStyle/>
          <a:p>
            <a:pPr algn="just"/>
            <a:r>
              <a:rPr lang="vi-VN" sz="2000" b="0" i="0" dirty="0">
                <a:solidFill>
                  <a:schemeClr val="accent1">
                    <a:lumMod val="75000"/>
                  </a:schemeClr>
                </a:solidFill>
                <a:effectLst/>
                <a:latin typeface="Roboto" panose="02000000000000000000" pitchFamily="2" charset="0"/>
              </a:rPr>
              <a:t>Vì vậy, tại sao lối tư duy cố định lại nguy hiểm? </a:t>
            </a:r>
            <a:r>
              <a:rPr lang="vi-VN" sz="2000" b="1" i="0" dirty="0">
                <a:solidFill>
                  <a:schemeClr val="accent1">
                    <a:lumMod val="75000"/>
                  </a:schemeClr>
                </a:solidFill>
                <a:effectLst/>
                <a:latin typeface="Roboto" panose="02000000000000000000" pitchFamily="2" charset="0"/>
              </a:rPr>
              <a:t>Nó che lấp khả năng phát triển, tài năng, sự học hỏi và những thay đ</a:t>
            </a:r>
            <a:r>
              <a:rPr lang="en-US" sz="2000" b="1" i="0" dirty="0" err="1">
                <a:solidFill>
                  <a:schemeClr val="accent1">
                    <a:lumMod val="75000"/>
                  </a:schemeClr>
                </a:solidFill>
                <a:effectLst/>
                <a:latin typeface="Roboto" panose="02000000000000000000" pitchFamily="2" charset="0"/>
              </a:rPr>
              <a:t>ổi</a:t>
            </a:r>
            <a:r>
              <a:rPr lang="vi-VN" sz="2000" b="1" i="0" dirty="0">
                <a:solidFill>
                  <a:schemeClr val="accent1">
                    <a:lumMod val="75000"/>
                  </a:schemeClr>
                </a:solidFill>
                <a:effectLst/>
                <a:latin typeface="Roboto" panose="02000000000000000000" pitchFamily="2" charset="0"/>
              </a:rPr>
              <a:t> tích cực của con người.</a:t>
            </a:r>
            <a:endParaRPr lang="en-US" sz="2000" dirty="0">
              <a:solidFill>
                <a:schemeClr val="accent1">
                  <a:lumMod val="75000"/>
                </a:schemeClr>
              </a:solidFill>
            </a:endParaRPr>
          </a:p>
        </p:txBody>
      </p:sp>
      <p:sp>
        <p:nvSpPr>
          <p:cNvPr id="17" name="Rectangle: Rounded Corners 16">
            <a:extLst>
              <a:ext uri="{FF2B5EF4-FFF2-40B4-BE49-F238E27FC236}">
                <a16:creationId xmlns:a16="http://schemas.microsoft.com/office/drawing/2014/main" id="{A5BE8249-886E-4BBD-88F2-FF103AC6FC93}"/>
              </a:ext>
            </a:extLst>
          </p:cNvPr>
          <p:cNvSpPr/>
          <p:nvPr/>
        </p:nvSpPr>
        <p:spPr>
          <a:xfrm>
            <a:off x="1616573" y="1346194"/>
            <a:ext cx="3395016" cy="80264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58FC9DA8-CCCE-45F9-8190-91C2EA782040}"/>
              </a:ext>
            </a:extLst>
          </p:cNvPr>
          <p:cNvSpPr/>
          <p:nvPr/>
        </p:nvSpPr>
        <p:spPr>
          <a:xfrm>
            <a:off x="1565243" y="4377457"/>
            <a:ext cx="3430130" cy="80264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Curved Right 18">
            <a:extLst>
              <a:ext uri="{FF2B5EF4-FFF2-40B4-BE49-F238E27FC236}">
                <a16:creationId xmlns:a16="http://schemas.microsoft.com/office/drawing/2014/main" id="{949F9535-3E63-4411-9BE4-7523DB35C2B2}"/>
              </a:ext>
            </a:extLst>
          </p:cNvPr>
          <p:cNvSpPr/>
          <p:nvPr/>
        </p:nvSpPr>
        <p:spPr>
          <a:xfrm rot="20235339">
            <a:off x="894904" y="3710019"/>
            <a:ext cx="263838" cy="100598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rrow: Curved Down 19">
            <a:extLst>
              <a:ext uri="{FF2B5EF4-FFF2-40B4-BE49-F238E27FC236}">
                <a16:creationId xmlns:a16="http://schemas.microsoft.com/office/drawing/2014/main" id="{AF44AC7B-313F-46CB-B7F5-2D54867890BD}"/>
              </a:ext>
            </a:extLst>
          </p:cNvPr>
          <p:cNvSpPr/>
          <p:nvPr/>
        </p:nvSpPr>
        <p:spPr>
          <a:xfrm rot="18719891">
            <a:off x="563297" y="1901243"/>
            <a:ext cx="1102290" cy="29421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TextBox 21">
            <a:extLst>
              <a:ext uri="{FF2B5EF4-FFF2-40B4-BE49-F238E27FC236}">
                <a16:creationId xmlns:a16="http://schemas.microsoft.com/office/drawing/2014/main" id="{612A2897-0411-4E4E-A9F9-CDA33C4802F5}"/>
              </a:ext>
            </a:extLst>
          </p:cNvPr>
          <p:cNvSpPr txBox="1"/>
          <p:nvPr/>
        </p:nvSpPr>
        <p:spPr>
          <a:xfrm>
            <a:off x="5484584" y="3263029"/>
            <a:ext cx="6553200" cy="3323987"/>
          </a:xfrm>
          <a:prstGeom prst="rect">
            <a:avLst/>
          </a:prstGeom>
          <a:noFill/>
        </p:spPr>
        <p:txBody>
          <a:bodyPr wrap="square">
            <a:spAutoFit/>
          </a:bodyPr>
          <a:lstStyle/>
          <a:p>
            <a:pPr algn="just">
              <a:spcBef>
                <a:spcPts val="600"/>
              </a:spcBef>
            </a:pPr>
            <a:r>
              <a:rPr lang="en-US" sz="2000" b="0" i="0" dirty="0">
                <a:solidFill>
                  <a:schemeClr val="accent1">
                    <a:lumMod val="75000"/>
                  </a:schemeClr>
                </a:solidFill>
                <a:effectLst/>
                <a:latin typeface="Roboto" panose="02000000000000000000" pitchFamily="2" charset="0"/>
              </a:rPr>
              <a:t>T</a:t>
            </a:r>
            <a:r>
              <a:rPr lang="vi-VN" sz="2000" b="0" i="0" dirty="0">
                <a:solidFill>
                  <a:schemeClr val="accent1">
                    <a:lumMod val="75000"/>
                  </a:schemeClr>
                </a:solidFill>
                <a:effectLst/>
                <a:latin typeface="Roboto" panose="02000000000000000000" pitchFamily="2" charset="0"/>
              </a:rPr>
              <a:t>ư duy phát triển cho phép một người có niềm tin rằng khả năng của </a:t>
            </a:r>
            <a:r>
              <a:rPr lang="vi-VN" sz="2000" b="1" i="0" u="sng" dirty="0">
                <a:solidFill>
                  <a:srgbClr val="FF0000"/>
                </a:solidFill>
                <a:effectLst/>
                <a:latin typeface="Roboto" panose="02000000000000000000" pitchFamily="2" charset="0"/>
              </a:rPr>
              <a:t>họ có thể được phát triển nhờ sự cống hiến và làm việc chăm chỉ. </a:t>
            </a:r>
            <a:endParaRPr lang="en-US" sz="2000" b="1" i="0" u="sng" dirty="0">
              <a:solidFill>
                <a:srgbClr val="FF0000"/>
              </a:solidFill>
              <a:effectLst/>
              <a:latin typeface="Roboto" panose="02000000000000000000" pitchFamily="2" charset="0"/>
            </a:endParaRPr>
          </a:p>
          <a:p>
            <a:pPr algn="just">
              <a:spcBef>
                <a:spcPts val="600"/>
              </a:spcBef>
            </a:pPr>
            <a:r>
              <a:rPr lang="en-US" sz="2000" b="0" i="0" dirty="0" err="1">
                <a:solidFill>
                  <a:schemeClr val="accent1">
                    <a:lumMod val="75000"/>
                  </a:schemeClr>
                </a:solidFill>
                <a:effectLst/>
                <a:latin typeface="Roboto" panose="02000000000000000000" pitchFamily="2" charset="0"/>
              </a:rPr>
              <a:t>Người</a:t>
            </a:r>
            <a:r>
              <a:rPr lang="en-US" sz="2000" b="0" i="0" dirty="0">
                <a:solidFill>
                  <a:schemeClr val="accent1">
                    <a:lumMod val="75000"/>
                  </a:schemeClr>
                </a:solidFill>
                <a:effectLst/>
                <a:latin typeface="Roboto" panose="02000000000000000000" pitchFamily="2" charset="0"/>
              </a:rPr>
              <a:t> </a:t>
            </a:r>
            <a:r>
              <a:rPr lang="en-US" sz="2000" b="0" i="0" dirty="0" err="1">
                <a:solidFill>
                  <a:schemeClr val="accent1">
                    <a:lumMod val="75000"/>
                  </a:schemeClr>
                </a:solidFill>
                <a:effectLst/>
                <a:latin typeface="Roboto" panose="02000000000000000000" pitchFamily="2" charset="0"/>
              </a:rPr>
              <a:t>nhóm</a:t>
            </a:r>
            <a:r>
              <a:rPr lang="en-US" sz="2000" b="0" i="0" dirty="0">
                <a:solidFill>
                  <a:schemeClr val="accent1">
                    <a:lumMod val="75000"/>
                  </a:schemeClr>
                </a:solidFill>
                <a:effectLst/>
                <a:latin typeface="Roboto" panose="02000000000000000000" pitchFamily="2" charset="0"/>
              </a:rPr>
              <a:t> </a:t>
            </a:r>
            <a:r>
              <a:rPr lang="en-US" sz="2000" b="0" i="0" dirty="0" err="1">
                <a:solidFill>
                  <a:schemeClr val="accent1">
                    <a:lumMod val="75000"/>
                  </a:schemeClr>
                </a:solidFill>
                <a:effectLst/>
                <a:latin typeface="Roboto" panose="02000000000000000000" pitchFamily="2" charset="0"/>
              </a:rPr>
              <a:t>này</a:t>
            </a:r>
            <a:r>
              <a:rPr lang="vi-VN" sz="2000" b="0" i="0" dirty="0">
                <a:solidFill>
                  <a:schemeClr val="accent1">
                    <a:lumMod val="75000"/>
                  </a:schemeClr>
                </a:solidFill>
                <a:effectLst/>
                <a:latin typeface="Roboto" panose="02000000000000000000" pitchFamily="2" charset="0"/>
              </a:rPr>
              <a:t> tin rằng bộ não và tài năng của con người chỉ là điểm khởi đầu. </a:t>
            </a:r>
            <a:r>
              <a:rPr lang="vi-VN" sz="2000" b="1" i="0" u="sng" dirty="0">
                <a:solidFill>
                  <a:srgbClr val="FF0000"/>
                </a:solidFill>
                <a:effectLst/>
                <a:latin typeface="Roboto" panose="02000000000000000000" pitchFamily="2" charset="0"/>
              </a:rPr>
              <a:t>Họ được sinh ra với sức mạnh cá thể nhưng không có sự giới hạn cho những gì họ có thể thành công. </a:t>
            </a:r>
            <a:endParaRPr lang="en-US" sz="2000" b="1" i="0" u="sng" dirty="0">
              <a:solidFill>
                <a:srgbClr val="FF0000"/>
              </a:solidFill>
              <a:effectLst/>
              <a:latin typeface="Roboto" panose="02000000000000000000" pitchFamily="2" charset="0"/>
            </a:endParaRPr>
          </a:p>
          <a:p>
            <a:pPr algn="just">
              <a:spcBef>
                <a:spcPts val="600"/>
              </a:spcBef>
            </a:pPr>
            <a:r>
              <a:rPr lang="vi-VN" sz="2000" b="0" i="0" dirty="0">
                <a:solidFill>
                  <a:schemeClr val="accent1">
                    <a:lumMod val="75000"/>
                  </a:schemeClr>
                </a:solidFill>
                <a:effectLst/>
                <a:latin typeface="Roboto" panose="02000000000000000000" pitchFamily="2" charset="0"/>
              </a:rPr>
              <a:t>Lối tư duy phát triển hình thành </a:t>
            </a:r>
            <a:r>
              <a:rPr lang="vi-VN" sz="2000" b="0" i="0" u="sng" dirty="0">
                <a:solidFill>
                  <a:srgbClr val="FF0000"/>
                </a:solidFill>
                <a:effectLst/>
                <a:latin typeface="Roboto" panose="02000000000000000000" pitchFamily="2" charset="0"/>
              </a:rPr>
              <a:t>nên những khát khao được học hỏi và khả năng vượt qua những khó khăn để thành công.</a:t>
            </a:r>
            <a:endParaRPr lang="en-US" sz="2000" u="sng" dirty="0">
              <a:solidFill>
                <a:srgbClr val="FF0000"/>
              </a:solidFill>
            </a:endParaRPr>
          </a:p>
        </p:txBody>
      </p:sp>
      <p:sp>
        <p:nvSpPr>
          <p:cNvPr id="24" name="Left Brace 23">
            <a:extLst>
              <a:ext uri="{FF2B5EF4-FFF2-40B4-BE49-F238E27FC236}">
                <a16:creationId xmlns:a16="http://schemas.microsoft.com/office/drawing/2014/main" id="{4ED0DDDF-CC16-4C6B-A133-F177B472E146}"/>
              </a:ext>
            </a:extLst>
          </p:cNvPr>
          <p:cNvSpPr/>
          <p:nvPr/>
        </p:nvSpPr>
        <p:spPr>
          <a:xfrm>
            <a:off x="5070733" y="218983"/>
            <a:ext cx="621432" cy="281403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Left Brace 24">
            <a:extLst>
              <a:ext uri="{FF2B5EF4-FFF2-40B4-BE49-F238E27FC236}">
                <a16:creationId xmlns:a16="http://schemas.microsoft.com/office/drawing/2014/main" id="{4685F8B8-6130-4B69-B426-FF32A11C661D}"/>
              </a:ext>
            </a:extLst>
          </p:cNvPr>
          <p:cNvSpPr/>
          <p:nvPr/>
        </p:nvSpPr>
        <p:spPr>
          <a:xfrm>
            <a:off x="5165787" y="3126463"/>
            <a:ext cx="526378" cy="359484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E5F3A69E-7ED8-45C3-A78B-5126EF8F9D82}"/>
              </a:ext>
            </a:extLst>
          </p:cNvPr>
          <p:cNvSpPr txBox="1"/>
          <p:nvPr/>
        </p:nvSpPr>
        <p:spPr>
          <a:xfrm>
            <a:off x="5523317" y="2221722"/>
            <a:ext cx="6494056" cy="707886"/>
          </a:xfrm>
          <a:prstGeom prst="rect">
            <a:avLst/>
          </a:prstGeom>
          <a:noFill/>
        </p:spPr>
        <p:txBody>
          <a:bodyPr wrap="square">
            <a:spAutoFit/>
          </a:bodyPr>
          <a:lstStyle/>
          <a:p>
            <a:pPr algn="just"/>
            <a:r>
              <a:rPr lang="en-US" sz="2000" b="0" i="0" dirty="0">
                <a:solidFill>
                  <a:schemeClr val="accent1">
                    <a:lumMod val="75000"/>
                  </a:schemeClr>
                </a:solidFill>
                <a:effectLst/>
                <a:latin typeface="Roboto" panose="02000000000000000000" pitchFamily="2" charset="0"/>
              </a:rPr>
              <a:t>C</a:t>
            </a:r>
            <a:r>
              <a:rPr lang="vi-VN" sz="2000" b="0" i="0" dirty="0">
                <a:solidFill>
                  <a:schemeClr val="accent1">
                    <a:lumMod val="75000"/>
                  </a:schemeClr>
                </a:solidFill>
                <a:effectLst/>
                <a:latin typeface="Roboto" panose="02000000000000000000" pitchFamily="2" charset="0"/>
              </a:rPr>
              <a:t>on người  trì hoãn </a:t>
            </a:r>
            <a:r>
              <a:rPr lang="vi-VN" sz="2000" b="1" i="0" u="sng" dirty="0">
                <a:solidFill>
                  <a:srgbClr val="FF0000"/>
                </a:solidFill>
                <a:effectLst/>
                <a:latin typeface="Roboto" panose="02000000000000000000" pitchFamily="2" charset="0"/>
              </a:rPr>
              <a:t>vì ch</a:t>
            </a:r>
            <a:r>
              <a:rPr lang="en-US" sz="2000" b="1" u="sng" dirty="0">
                <a:solidFill>
                  <a:srgbClr val="FF0000"/>
                </a:solidFill>
                <a:latin typeface="Roboto" panose="02000000000000000000" pitchFamily="2" charset="0"/>
              </a:rPr>
              <a:t>ủ</a:t>
            </a:r>
            <a:r>
              <a:rPr lang="vi-VN" sz="2000" b="1" i="0" u="sng" dirty="0">
                <a:solidFill>
                  <a:srgbClr val="FF0000"/>
                </a:solidFill>
                <a:effectLst/>
                <a:latin typeface="Roboto" panose="02000000000000000000" pitchFamily="2" charset="0"/>
              </a:rPr>
              <a:t> nghĩa cầu toàn có xu hướng sở hữu tư duy cố định.</a:t>
            </a:r>
            <a:endParaRPr lang="en-US" sz="2000" b="1" u="sng" dirty="0">
              <a:solidFill>
                <a:srgbClr val="FF0000"/>
              </a:solidFill>
            </a:endParaRPr>
          </a:p>
        </p:txBody>
      </p:sp>
      <p:sp>
        <p:nvSpPr>
          <p:cNvPr id="21" name="TextBox 20">
            <a:extLst>
              <a:ext uri="{FF2B5EF4-FFF2-40B4-BE49-F238E27FC236}">
                <a16:creationId xmlns:a16="http://schemas.microsoft.com/office/drawing/2014/main" id="{7D95A473-8EB2-48CF-AB38-E7E814C50BC9}"/>
              </a:ext>
            </a:extLst>
          </p:cNvPr>
          <p:cNvSpPr txBox="1"/>
          <p:nvPr/>
        </p:nvSpPr>
        <p:spPr>
          <a:xfrm>
            <a:off x="1489883" y="4478334"/>
            <a:ext cx="3864542" cy="461665"/>
          </a:xfrm>
          <a:prstGeom prst="rect">
            <a:avLst/>
          </a:prstGeom>
          <a:noFill/>
        </p:spPr>
        <p:txBody>
          <a:bodyPr wrap="square">
            <a:spAutoFit/>
          </a:bodyPr>
          <a:lstStyle/>
          <a:p>
            <a:r>
              <a:rPr lang="en-US" b="0" i="0" dirty="0">
                <a:solidFill>
                  <a:srgbClr val="333333"/>
                </a:solidFill>
                <a:effectLst/>
                <a:latin typeface="Roboto" panose="02000000000000000000" pitchFamily="2" charset="0"/>
              </a:rPr>
              <a:t>(</a:t>
            </a:r>
            <a:r>
              <a:rPr lang="vi-VN" b="0" i="0" dirty="0">
                <a:solidFill>
                  <a:srgbClr val="333333"/>
                </a:solidFill>
                <a:effectLst/>
                <a:latin typeface="Roboto" panose="02000000000000000000" pitchFamily="2" charset="0"/>
              </a:rPr>
              <a:t>Dwick</a:t>
            </a:r>
            <a:r>
              <a:rPr lang="en-US" b="0" i="0" dirty="0">
                <a:solidFill>
                  <a:srgbClr val="333333"/>
                </a:solidFill>
                <a:effectLst/>
                <a:latin typeface="Roboto" panose="02000000000000000000" pitchFamily="2" charset="0"/>
              </a:rPr>
              <a:t>) </a:t>
            </a:r>
            <a:r>
              <a:rPr lang="en-US" sz="2400" b="0" i="0" dirty="0">
                <a:solidFill>
                  <a:srgbClr val="FF0000"/>
                </a:solidFill>
                <a:effectLst/>
                <a:latin typeface="Roboto" panose="02000000000000000000" pitchFamily="2" charset="0"/>
              </a:rPr>
              <a:t>T</a:t>
            </a:r>
            <a:r>
              <a:rPr lang="vi-VN" sz="2400" b="1" i="0" dirty="0">
                <a:solidFill>
                  <a:srgbClr val="FF0000"/>
                </a:solidFill>
                <a:effectLst/>
                <a:latin typeface="Roboto" panose="02000000000000000000" pitchFamily="2" charset="0"/>
              </a:rPr>
              <a:t>ư duy phát triển</a:t>
            </a:r>
            <a:endParaRPr lang="en-US" dirty="0">
              <a:solidFill>
                <a:srgbClr val="FF0000"/>
              </a:solidFill>
            </a:endParaRPr>
          </a:p>
        </p:txBody>
      </p:sp>
      <p:sp>
        <p:nvSpPr>
          <p:cNvPr id="23" name="TextBox 22">
            <a:extLst>
              <a:ext uri="{FF2B5EF4-FFF2-40B4-BE49-F238E27FC236}">
                <a16:creationId xmlns:a16="http://schemas.microsoft.com/office/drawing/2014/main" id="{46321CC3-020E-4C5A-B11F-9D801F7A43ED}"/>
              </a:ext>
            </a:extLst>
          </p:cNvPr>
          <p:cNvSpPr txBox="1"/>
          <p:nvPr/>
        </p:nvSpPr>
        <p:spPr>
          <a:xfrm>
            <a:off x="1489883" y="1506525"/>
            <a:ext cx="3580850" cy="461665"/>
          </a:xfrm>
          <a:prstGeom prst="rect">
            <a:avLst/>
          </a:prstGeom>
          <a:noFill/>
        </p:spPr>
        <p:txBody>
          <a:bodyPr wrap="square">
            <a:spAutoFit/>
          </a:bodyPr>
          <a:lstStyle/>
          <a:p>
            <a:r>
              <a:rPr lang="en-US" b="0" i="0" dirty="0">
                <a:solidFill>
                  <a:srgbClr val="333333"/>
                </a:solidFill>
                <a:effectLst/>
                <a:latin typeface="Roboto" panose="02000000000000000000" pitchFamily="2" charset="0"/>
              </a:rPr>
              <a:t>(</a:t>
            </a:r>
            <a:r>
              <a:rPr lang="vi-VN" b="0" i="0" dirty="0">
                <a:solidFill>
                  <a:srgbClr val="333333"/>
                </a:solidFill>
                <a:effectLst/>
                <a:latin typeface="Roboto" panose="02000000000000000000" pitchFamily="2" charset="0"/>
              </a:rPr>
              <a:t>Dwick</a:t>
            </a:r>
            <a:r>
              <a:rPr lang="en-US" b="0" i="0" dirty="0">
                <a:solidFill>
                  <a:srgbClr val="333333"/>
                </a:solidFill>
                <a:effectLst/>
                <a:latin typeface="Roboto" panose="02000000000000000000" pitchFamily="2" charset="0"/>
              </a:rPr>
              <a:t>) </a:t>
            </a:r>
            <a:r>
              <a:rPr lang="en-US" sz="2400" b="0" i="0" dirty="0">
                <a:solidFill>
                  <a:srgbClr val="FF0000"/>
                </a:solidFill>
                <a:effectLst/>
                <a:latin typeface="Roboto" panose="02000000000000000000" pitchFamily="2" charset="0"/>
              </a:rPr>
              <a:t>T</a:t>
            </a:r>
            <a:r>
              <a:rPr lang="vi-VN" sz="2400" b="1" i="0" dirty="0">
                <a:solidFill>
                  <a:srgbClr val="FF0000"/>
                </a:solidFill>
                <a:effectLst/>
                <a:latin typeface="Roboto" panose="02000000000000000000" pitchFamily="2" charset="0"/>
              </a:rPr>
              <a:t>ư duy cố định</a:t>
            </a:r>
            <a:r>
              <a:rPr lang="vi-VN" sz="2400" b="0" i="0" dirty="0">
                <a:solidFill>
                  <a:srgbClr val="FF0000"/>
                </a:solidFill>
                <a:effectLst/>
                <a:latin typeface="Roboto" panose="02000000000000000000" pitchFamily="2" charset="0"/>
              </a:rPr>
              <a:t> </a:t>
            </a:r>
            <a:endParaRPr lang="en-US" dirty="0">
              <a:solidFill>
                <a:srgbClr val="FF0000"/>
              </a:solidFill>
            </a:endParaRPr>
          </a:p>
        </p:txBody>
      </p:sp>
    </p:spTree>
    <p:extLst>
      <p:ext uri="{BB962C8B-B14F-4D97-AF65-F5344CB8AC3E}">
        <p14:creationId xmlns:p14="http://schemas.microsoft.com/office/powerpoint/2010/main" val="1495212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58FC9DA8-CCCE-45F9-8190-91C2EA782040}"/>
              </a:ext>
            </a:extLst>
          </p:cNvPr>
          <p:cNvSpPr/>
          <p:nvPr/>
        </p:nvSpPr>
        <p:spPr>
          <a:xfrm>
            <a:off x="362129" y="745678"/>
            <a:ext cx="4826000" cy="1188466"/>
          </a:xfrm>
          <a:prstGeom prst="roundRect">
            <a:avLst/>
          </a:prstGeom>
          <a:solidFill>
            <a:srgbClr val="92D050"/>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ED99FD93-1B6D-4A35-990B-2F9467DB8CA2}"/>
              </a:ext>
            </a:extLst>
          </p:cNvPr>
          <p:cNvSpPr txBox="1"/>
          <p:nvPr/>
        </p:nvSpPr>
        <p:spPr>
          <a:xfrm>
            <a:off x="465545" y="983597"/>
            <a:ext cx="4582160" cy="830997"/>
          </a:xfrm>
          <a:prstGeom prst="rect">
            <a:avLst/>
          </a:prstGeom>
          <a:noFill/>
        </p:spPr>
        <p:txBody>
          <a:bodyPr wrap="square">
            <a:spAutoFit/>
          </a:bodyPr>
          <a:lstStyle/>
          <a:p>
            <a:pPr algn="ctr"/>
            <a:r>
              <a:rPr lang="en-US" sz="2400" b="0" i="0" dirty="0" err="1">
                <a:solidFill>
                  <a:srgbClr val="333333"/>
                </a:solidFill>
                <a:effectLst/>
                <a:latin typeface="Roboto" panose="02000000000000000000" pitchFamily="2" charset="0"/>
              </a:rPr>
              <a:t>Tất</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cả</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những</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nguyên</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nhân</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của</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việc</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trì</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trệ</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là</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khá</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phổ</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biến</a:t>
            </a:r>
            <a:endParaRPr lang="en-US" sz="2400" dirty="0"/>
          </a:p>
        </p:txBody>
      </p:sp>
      <p:sp>
        <p:nvSpPr>
          <p:cNvPr id="26" name="TextBox 25">
            <a:extLst>
              <a:ext uri="{FF2B5EF4-FFF2-40B4-BE49-F238E27FC236}">
                <a16:creationId xmlns:a16="http://schemas.microsoft.com/office/drawing/2014/main" id="{02966971-837A-4C85-A8DE-29AF2B4971C9}"/>
              </a:ext>
            </a:extLst>
          </p:cNvPr>
          <p:cNvSpPr txBox="1"/>
          <p:nvPr/>
        </p:nvSpPr>
        <p:spPr>
          <a:xfrm>
            <a:off x="1390473" y="127386"/>
            <a:ext cx="2695298" cy="830997"/>
          </a:xfrm>
          <a:prstGeom prst="rect">
            <a:avLst/>
          </a:prstGeom>
          <a:solidFill>
            <a:srgbClr val="FFC000"/>
          </a:solidFill>
        </p:spPr>
        <p:txBody>
          <a:bodyPr wrap="square">
            <a:spAutoFit/>
          </a:bodyPr>
          <a:lstStyle/>
          <a:p>
            <a:pPr algn="ctr"/>
            <a:r>
              <a:rPr lang="en-US" sz="2400" b="1" i="0" dirty="0" err="1">
                <a:solidFill>
                  <a:schemeClr val="accent1">
                    <a:lumMod val="50000"/>
                  </a:schemeClr>
                </a:solidFill>
                <a:effectLst/>
                <a:latin typeface="Roboto" panose="02000000000000000000" pitchFamily="2" charset="0"/>
              </a:rPr>
              <a:t>Lý</a:t>
            </a:r>
            <a:r>
              <a:rPr lang="en-US" sz="2400" b="1" i="0" dirty="0">
                <a:solidFill>
                  <a:schemeClr val="accent1">
                    <a:lumMod val="50000"/>
                  </a:schemeClr>
                </a:solidFill>
                <a:effectLst/>
                <a:latin typeface="Roboto" panose="02000000000000000000" pitchFamily="2" charset="0"/>
              </a:rPr>
              <a:t> do 2: </a:t>
            </a:r>
            <a:r>
              <a:rPr lang="en-US" sz="2400" b="1" i="0" dirty="0" err="1">
                <a:solidFill>
                  <a:schemeClr val="accent1">
                    <a:lumMod val="50000"/>
                  </a:schemeClr>
                </a:solidFill>
                <a:effectLst/>
                <a:latin typeface="Roboto" panose="02000000000000000000" pitchFamily="2" charset="0"/>
              </a:rPr>
              <a:t>Nỗi</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sợ</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không</a:t>
            </a:r>
            <a:r>
              <a:rPr lang="en-US" sz="2400" b="1" i="0" dirty="0">
                <a:solidFill>
                  <a:schemeClr val="accent1">
                    <a:lumMod val="50000"/>
                  </a:schemeClr>
                </a:solidFill>
                <a:effectLst/>
                <a:latin typeface="Roboto" panose="02000000000000000000" pitchFamily="2" charset="0"/>
              </a:rPr>
              <a:t> ai </a:t>
            </a:r>
            <a:r>
              <a:rPr lang="en-US" sz="2400" b="1" i="0" dirty="0" err="1">
                <a:solidFill>
                  <a:schemeClr val="accent1">
                    <a:lumMod val="50000"/>
                  </a:schemeClr>
                </a:solidFill>
                <a:effectLst/>
                <a:latin typeface="Roboto" panose="02000000000000000000" pitchFamily="2" charset="0"/>
              </a:rPr>
              <a:t>biết</a:t>
            </a:r>
            <a:r>
              <a:rPr lang="en-US" sz="2400" b="1" i="0" dirty="0">
                <a:solidFill>
                  <a:schemeClr val="accent1">
                    <a:lumMod val="50000"/>
                  </a:schemeClr>
                </a:solidFill>
                <a:effectLst/>
                <a:latin typeface="Roboto" panose="02000000000000000000" pitchFamily="2" charset="0"/>
              </a:rPr>
              <a:t> đến</a:t>
            </a:r>
            <a:endParaRPr lang="en-US" sz="2400" dirty="0">
              <a:solidFill>
                <a:schemeClr val="accent1">
                  <a:lumMod val="50000"/>
                </a:schemeClr>
              </a:solidFill>
            </a:endParaRPr>
          </a:p>
        </p:txBody>
      </p:sp>
      <p:sp>
        <p:nvSpPr>
          <p:cNvPr id="29" name="TextBox 28">
            <a:extLst>
              <a:ext uri="{FF2B5EF4-FFF2-40B4-BE49-F238E27FC236}">
                <a16:creationId xmlns:a16="http://schemas.microsoft.com/office/drawing/2014/main" id="{3A104138-4901-4E9B-A92F-9D77E810F7A4}"/>
              </a:ext>
            </a:extLst>
          </p:cNvPr>
          <p:cNvSpPr txBox="1"/>
          <p:nvPr/>
        </p:nvSpPr>
        <p:spPr>
          <a:xfrm>
            <a:off x="274322" y="5934670"/>
            <a:ext cx="5079998" cy="923330"/>
          </a:xfrm>
          <a:prstGeom prst="rect">
            <a:avLst/>
          </a:prstGeom>
          <a:noFill/>
        </p:spPr>
        <p:txBody>
          <a:bodyPr wrap="square">
            <a:spAutoFit/>
          </a:bodyPr>
          <a:lstStyle/>
          <a:p>
            <a:pPr algn="just"/>
            <a:r>
              <a:rPr lang="en-US" i="1" dirty="0">
                <a:solidFill>
                  <a:srgbClr val="C00000"/>
                </a:solidFill>
                <a:latin typeface="Roboto" panose="02000000000000000000" pitchFamily="2" charset="0"/>
              </a:rPr>
              <a:t>VD: </a:t>
            </a:r>
            <a:r>
              <a:rPr lang="en-US" i="1" dirty="0" err="1">
                <a:solidFill>
                  <a:srgbClr val="C00000"/>
                </a:solidFill>
                <a:latin typeface="Roboto" panose="02000000000000000000" pitchFamily="2" charset="0"/>
              </a:rPr>
              <a:t>N</a:t>
            </a:r>
            <a:r>
              <a:rPr lang="en-US" b="0" i="1" dirty="0" err="1">
                <a:solidFill>
                  <a:srgbClr val="C00000"/>
                </a:solidFill>
                <a:effectLst/>
                <a:latin typeface="Roboto" panose="02000000000000000000" pitchFamily="2" charset="0"/>
              </a:rPr>
              <a:t>ốt</a:t>
            </a:r>
            <a:r>
              <a:rPr lang="en-US" b="0" i="1" dirty="0">
                <a:solidFill>
                  <a:srgbClr val="C00000"/>
                </a:solidFill>
                <a:effectLst/>
                <a:latin typeface="Roboto" panose="02000000000000000000" pitchFamily="2" charset="0"/>
              </a:rPr>
              <a:t> </a:t>
            </a:r>
            <a:r>
              <a:rPr lang="en-US" b="0" i="1" dirty="0" err="1">
                <a:solidFill>
                  <a:srgbClr val="C00000"/>
                </a:solidFill>
                <a:effectLst/>
                <a:latin typeface="Roboto" panose="02000000000000000000" pitchFamily="2" charset="0"/>
              </a:rPr>
              <a:t>ruồi</a:t>
            </a:r>
            <a:r>
              <a:rPr lang="en-US" b="0" i="1" dirty="0">
                <a:solidFill>
                  <a:srgbClr val="C00000"/>
                </a:solidFill>
                <a:effectLst/>
                <a:latin typeface="Roboto" panose="02000000000000000000" pitchFamily="2" charset="0"/>
              </a:rPr>
              <a:t> </a:t>
            </a:r>
            <a:r>
              <a:rPr lang="en-US" b="0" i="1" dirty="0" err="1">
                <a:solidFill>
                  <a:srgbClr val="C00000"/>
                </a:solidFill>
                <a:effectLst/>
                <a:latin typeface="Roboto" panose="02000000000000000000" pitchFamily="2" charset="0"/>
              </a:rPr>
              <a:t>xuất</a:t>
            </a:r>
            <a:r>
              <a:rPr lang="en-US" b="0" i="1" dirty="0">
                <a:solidFill>
                  <a:srgbClr val="C00000"/>
                </a:solidFill>
                <a:effectLst/>
                <a:latin typeface="Roboto" panose="02000000000000000000" pitchFamily="2" charset="0"/>
              </a:rPr>
              <a:t> </a:t>
            </a:r>
            <a:r>
              <a:rPr lang="en-US" b="0" i="1" dirty="0" err="1">
                <a:solidFill>
                  <a:srgbClr val="C00000"/>
                </a:solidFill>
                <a:effectLst/>
                <a:latin typeface="Roboto" panose="02000000000000000000" pitchFamily="2" charset="0"/>
              </a:rPr>
              <a:t>hiện</a:t>
            </a:r>
            <a:r>
              <a:rPr lang="en-US" b="0" i="1" dirty="0">
                <a:solidFill>
                  <a:srgbClr val="C00000"/>
                </a:solidFill>
                <a:effectLst/>
                <a:latin typeface="Roboto" panose="02000000000000000000" pitchFamily="2" charset="0"/>
              </a:rPr>
              <a:t> </a:t>
            </a:r>
            <a:r>
              <a:rPr lang="en-US" b="0" i="1" dirty="0" err="1">
                <a:solidFill>
                  <a:srgbClr val="C00000"/>
                </a:solidFill>
                <a:effectLst/>
                <a:latin typeface="Roboto" panose="02000000000000000000" pitchFamily="2" charset="0"/>
              </a:rPr>
              <a:t>trên</a:t>
            </a:r>
            <a:r>
              <a:rPr lang="en-US" b="0" i="1" dirty="0">
                <a:solidFill>
                  <a:srgbClr val="C00000"/>
                </a:solidFill>
                <a:effectLst/>
                <a:latin typeface="Roboto" panose="02000000000000000000" pitchFamily="2" charset="0"/>
              </a:rPr>
              <a:t> da </a:t>
            </a:r>
            <a:r>
              <a:rPr lang="en-US" b="0" i="1" dirty="0" err="1">
                <a:solidFill>
                  <a:srgbClr val="C00000"/>
                </a:solidFill>
                <a:effectLst/>
                <a:latin typeface="Roboto" panose="02000000000000000000" pitchFamily="2" charset="0"/>
              </a:rPr>
              <a:t>bạn</a:t>
            </a:r>
            <a:r>
              <a:rPr lang="en-US" i="1" dirty="0">
                <a:solidFill>
                  <a:srgbClr val="C00000"/>
                </a:solidFill>
                <a:latin typeface="Roboto" panose="02000000000000000000" pitchFamily="2" charset="0"/>
              </a:rPr>
              <a:t>; g</a:t>
            </a:r>
            <a:r>
              <a:rPr lang="vi-VN" b="0" i="1" dirty="0">
                <a:solidFill>
                  <a:srgbClr val="C00000"/>
                </a:solidFill>
                <a:effectLst/>
                <a:latin typeface="Roboto" panose="02000000000000000000" pitchFamily="2" charset="0"/>
              </a:rPr>
              <a:t>ia đình tôi không ai bị ung thư nên tôi chắc chắn không nhiễm bệnh</a:t>
            </a:r>
            <a:endParaRPr lang="en-US" i="1" dirty="0">
              <a:solidFill>
                <a:srgbClr val="C00000"/>
              </a:solidFill>
            </a:endParaRPr>
          </a:p>
        </p:txBody>
      </p:sp>
      <p:sp>
        <p:nvSpPr>
          <p:cNvPr id="31" name="TextBox 30">
            <a:extLst>
              <a:ext uri="{FF2B5EF4-FFF2-40B4-BE49-F238E27FC236}">
                <a16:creationId xmlns:a16="http://schemas.microsoft.com/office/drawing/2014/main" id="{D436DA74-C552-49F5-A4B2-0A4C1E3B19F8}"/>
              </a:ext>
            </a:extLst>
          </p:cNvPr>
          <p:cNvSpPr txBox="1"/>
          <p:nvPr/>
        </p:nvSpPr>
        <p:spPr>
          <a:xfrm>
            <a:off x="5611950" y="188539"/>
            <a:ext cx="6478449" cy="6439968"/>
          </a:xfrm>
          <a:prstGeom prst="rect">
            <a:avLst/>
          </a:prstGeom>
          <a:noFill/>
        </p:spPr>
        <p:txBody>
          <a:bodyPr wrap="square">
            <a:spAutoFit/>
          </a:bodyPr>
          <a:lstStyle/>
          <a:p>
            <a:pPr algn="just">
              <a:lnSpc>
                <a:spcPct val="130000"/>
              </a:lnSpc>
            </a:pPr>
            <a:r>
              <a:rPr lang="vi-VN" sz="1800" b="0" i="0" dirty="0">
                <a:solidFill>
                  <a:srgbClr val="333333"/>
                </a:solidFill>
                <a:effectLst/>
                <a:latin typeface="Roboto" panose="02000000000000000000" pitchFamily="2" charset="0"/>
              </a:rPr>
              <a:t>Bài học ở đây là gì? </a:t>
            </a:r>
            <a:r>
              <a:rPr lang="vi-VN" sz="1800" b="1" i="0" u="sng" dirty="0">
                <a:solidFill>
                  <a:srgbClr val="333333"/>
                </a:solidFill>
                <a:effectLst/>
                <a:latin typeface="Roboto" panose="02000000000000000000" pitchFamily="2" charset="0"/>
              </a:rPr>
              <a:t>Kiến thức là sức mạnh</a:t>
            </a:r>
            <a:r>
              <a:rPr lang="en-US" sz="1800" b="1" i="0" u="sng" dirty="0">
                <a:solidFill>
                  <a:srgbClr val="333333"/>
                </a:solidFill>
                <a:effectLst/>
                <a:latin typeface="Roboto" panose="02000000000000000000" pitchFamily="2" charset="0"/>
              </a:rPr>
              <a:t> </a:t>
            </a:r>
            <a:r>
              <a:rPr lang="en-US" sz="1800" b="1" i="0" u="sng" dirty="0">
                <a:solidFill>
                  <a:srgbClr val="FF0000"/>
                </a:solidFill>
                <a:effectLst/>
                <a:latin typeface="Roboto" panose="02000000000000000000" pitchFamily="2" charset="0"/>
              </a:rPr>
              <a:t>(GIẢI PHÁP)</a:t>
            </a:r>
            <a:endParaRPr lang="vi-VN" b="0" i="0" dirty="0">
              <a:solidFill>
                <a:srgbClr val="FF0000"/>
              </a:solidFill>
              <a:effectLst/>
              <a:latin typeface="Roboto" panose="02000000000000000000" pitchFamily="2" charset="0"/>
            </a:endParaRPr>
          </a:p>
          <a:p>
            <a:pPr algn="just">
              <a:lnSpc>
                <a:spcPct val="130000"/>
              </a:lnSpc>
            </a:pPr>
            <a:r>
              <a:rPr lang="vi-VN" sz="1800" b="0" i="0" dirty="0">
                <a:solidFill>
                  <a:srgbClr val="333333"/>
                </a:solidFill>
                <a:effectLst/>
                <a:latin typeface="Roboto" panose="02000000000000000000" pitchFamily="2" charset="0"/>
              </a:rPr>
              <a:t>Thậm chí nếu bạn nghe thấy “tin xấu”, bạn biết càng sớm, cơ hội bạn vượt qua những tình huống tồi tệ đang tiềm tàng càng lớn. </a:t>
            </a:r>
            <a:r>
              <a:rPr lang="en-US" sz="1800" b="0" i="0" dirty="0">
                <a:solidFill>
                  <a:srgbClr val="333333"/>
                </a:solidFill>
                <a:effectLst/>
                <a:latin typeface="Roboto" panose="02000000000000000000" pitchFamily="2" charset="0"/>
              </a:rPr>
              <a:t>Khi </a:t>
            </a:r>
            <a:r>
              <a:rPr lang="en-US" sz="1800" b="0" i="0" dirty="0" err="1">
                <a:solidFill>
                  <a:srgbClr val="333333"/>
                </a:solidFill>
                <a:effectLst/>
                <a:latin typeface="Roboto" panose="02000000000000000000" pitchFamily="2" charset="0"/>
              </a:rPr>
              <a:t>nghĩ</a:t>
            </a:r>
            <a:r>
              <a:rPr lang="en-US" sz="1800" b="0" i="0" dirty="0">
                <a:solidFill>
                  <a:srgbClr val="333333"/>
                </a:solidFill>
                <a:effectLst/>
                <a:latin typeface="Roboto" panose="02000000000000000000" pitchFamily="2" charset="0"/>
              </a:rPr>
              <a:t> </a:t>
            </a:r>
            <a:r>
              <a:rPr lang="en-US" sz="1800" b="0" i="0" dirty="0" err="1">
                <a:solidFill>
                  <a:srgbClr val="333333"/>
                </a:solidFill>
                <a:effectLst/>
                <a:latin typeface="Roboto" panose="02000000000000000000" pitchFamily="2" charset="0"/>
              </a:rPr>
              <a:t>về</a:t>
            </a:r>
            <a:r>
              <a:rPr lang="en-US" sz="1800" b="0" i="0" dirty="0">
                <a:solidFill>
                  <a:srgbClr val="333333"/>
                </a:solidFill>
                <a:effectLst/>
                <a:latin typeface="Roboto" panose="02000000000000000000" pitchFamily="2" charset="0"/>
              </a:rPr>
              <a:t> </a:t>
            </a:r>
            <a:r>
              <a:rPr lang="en-US" sz="1800" b="0" i="0" dirty="0" err="1">
                <a:solidFill>
                  <a:srgbClr val="333333"/>
                </a:solidFill>
                <a:effectLst/>
                <a:latin typeface="Roboto" panose="02000000000000000000" pitchFamily="2" charset="0"/>
              </a:rPr>
              <a:t>trì</a:t>
            </a:r>
            <a:r>
              <a:rPr lang="en-US" sz="1800" b="0" i="0" dirty="0">
                <a:solidFill>
                  <a:srgbClr val="333333"/>
                </a:solidFill>
                <a:effectLst/>
                <a:latin typeface="Roboto" panose="02000000000000000000" pitchFamily="2" charset="0"/>
              </a:rPr>
              <a:t> </a:t>
            </a:r>
            <a:r>
              <a:rPr lang="en-US" sz="1800" b="0" i="0" dirty="0" err="1">
                <a:solidFill>
                  <a:srgbClr val="333333"/>
                </a:solidFill>
                <a:effectLst/>
                <a:latin typeface="Roboto" panose="02000000000000000000" pitchFamily="2" charset="0"/>
              </a:rPr>
              <a:t>hoãn</a:t>
            </a:r>
            <a:r>
              <a:rPr lang="en-US" sz="1800" b="0" i="0" dirty="0">
                <a:solidFill>
                  <a:srgbClr val="333333"/>
                </a:solidFill>
                <a:effectLst/>
                <a:latin typeface="Roboto" panose="02000000000000000000" pitchFamily="2" charset="0"/>
              </a:rPr>
              <a:t> hay </a:t>
            </a:r>
            <a:r>
              <a:rPr lang="en-US" sz="1800" b="0" i="0" dirty="0" err="1">
                <a:solidFill>
                  <a:srgbClr val="333333"/>
                </a:solidFill>
                <a:effectLst/>
                <a:latin typeface="Roboto" panose="02000000000000000000" pitchFamily="2" charset="0"/>
              </a:rPr>
              <a:t>hỏi</a:t>
            </a:r>
            <a:r>
              <a:rPr lang="en-US" sz="1800" b="0" i="0" dirty="0">
                <a:solidFill>
                  <a:srgbClr val="333333"/>
                </a:solidFill>
                <a:effectLst/>
                <a:latin typeface="Roboto" panose="02000000000000000000" pitchFamily="2" charset="0"/>
              </a:rPr>
              <a:t> </a:t>
            </a:r>
            <a:r>
              <a:rPr lang="en-US" sz="1800" b="0" i="0" dirty="0" err="1">
                <a:solidFill>
                  <a:srgbClr val="333333"/>
                </a:solidFill>
                <a:effectLst/>
                <a:latin typeface="Roboto" panose="02000000000000000000" pitchFamily="2" charset="0"/>
              </a:rPr>
              <a:t>những</a:t>
            </a:r>
            <a:r>
              <a:rPr lang="en-US" sz="1800" b="0" i="0" dirty="0">
                <a:solidFill>
                  <a:srgbClr val="333333"/>
                </a:solidFill>
                <a:effectLst/>
                <a:latin typeface="Roboto" panose="02000000000000000000" pitchFamily="2" charset="0"/>
              </a:rPr>
              <a:t> </a:t>
            </a:r>
            <a:r>
              <a:rPr lang="en-US" sz="1800" b="0" i="0" dirty="0" err="1">
                <a:solidFill>
                  <a:srgbClr val="333333"/>
                </a:solidFill>
                <a:effectLst/>
                <a:latin typeface="Roboto" panose="02000000000000000000" pitchFamily="2" charset="0"/>
              </a:rPr>
              <a:t>câu</a:t>
            </a:r>
            <a:r>
              <a:rPr lang="en-US" sz="1800" b="0" i="0" dirty="0">
                <a:solidFill>
                  <a:srgbClr val="333333"/>
                </a:solidFill>
                <a:effectLst/>
                <a:latin typeface="Roboto" panose="02000000000000000000" pitchFamily="2" charset="0"/>
              </a:rPr>
              <a:t> </a:t>
            </a:r>
            <a:r>
              <a:rPr lang="en-US" sz="1800" b="0" i="0" dirty="0" err="1">
                <a:solidFill>
                  <a:srgbClr val="333333"/>
                </a:solidFill>
                <a:effectLst/>
                <a:latin typeface="Roboto" panose="02000000000000000000" pitchFamily="2" charset="0"/>
              </a:rPr>
              <a:t>hỏi</a:t>
            </a:r>
            <a:r>
              <a:rPr lang="en-US" sz="1800" b="0" i="0" dirty="0">
                <a:solidFill>
                  <a:srgbClr val="333333"/>
                </a:solidFill>
                <a:effectLst/>
                <a:latin typeface="Roboto" panose="02000000000000000000" pitchFamily="2" charset="0"/>
              </a:rPr>
              <a:t>:</a:t>
            </a:r>
            <a:endParaRPr lang="vi-VN" b="0" i="0" dirty="0">
              <a:solidFill>
                <a:srgbClr val="333333"/>
              </a:solidFill>
              <a:effectLst/>
              <a:latin typeface="Roboto" panose="02000000000000000000" pitchFamily="2" charset="0"/>
            </a:endParaRPr>
          </a:p>
          <a:p>
            <a:pPr algn="just">
              <a:lnSpc>
                <a:spcPct val="130000"/>
              </a:lnSpc>
              <a:buFont typeface="Arial" panose="020B0604020202020204" pitchFamily="34" charset="0"/>
              <a:buChar char="•"/>
            </a:pPr>
            <a:r>
              <a:rPr lang="en-US" sz="1900" b="0" i="1" dirty="0">
                <a:solidFill>
                  <a:schemeClr val="accent1">
                    <a:lumMod val="75000"/>
                  </a:schemeClr>
                </a:solidFill>
                <a:effectLst/>
                <a:latin typeface="Roboto" panose="02000000000000000000" pitchFamily="2" charset="0"/>
              </a:rPr>
              <a:t> </a:t>
            </a:r>
            <a:r>
              <a:rPr lang="vi-VN" sz="1900" b="0" i="1" dirty="0">
                <a:solidFill>
                  <a:schemeClr val="accent1">
                    <a:lumMod val="75000"/>
                  </a:schemeClr>
                </a:solidFill>
                <a:effectLst/>
                <a:latin typeface="Roboto" panose="02000000000000000000" pitchFamily="2" charset="0"/>
              </a:rPr>
              <a:t>Tôi đang lo sợ điều gì?</a:t>
            </a:r>
          </a:p>
          <a:p>
            <a:pPr algn="just">
              <a:lnSpc>
                <a:spcPct val="130000"/>
              </a:lnSpc>
              <a:buFont typeface="Arial" panose="020B0604020202020204" pitchFamily="34" charset="0"/>
              <a:buChar char="•"/>
            </a:pPr>
            <a:r>
              <a:rPr lang="en-US" sz="1900" b="0" i="1" dirty="0">
                <a:solidFill>
                  <a:schemeClr val="accent1">
                    <a:lumMod val="75000"/>
                  </a:schemeClr>
                </a:solidFill>
                <a:effectLst/>
                <a:latin typeface="Roboto" panose="02000000000000000000" pitchFamily="2" charset="0"/>
              </a:rPr>
              <a:t> </a:t>
            </a:r>
            <a:r>
              <a:rPr lang="vi-VN" sz="1900" b="0" i="1" dirty="0">
                <a:solidFill>
                  <a:schemeClr val="accent1">
                    <a:lumMod val="75000"/>
                  </a:schemeClr>
                </a:solidFill>
                <a:effectLst/>
                <a:latin typeface="Roboto" panose="02000000000000000000" pitchFamily="2" charset="0"/>
              </a:rPr>
              <a:t>Hậu quả tồi tệ nhất có thể xảy ra là gì?</a:t>
            </a:r>
          </a:p>
          <a:p>
            <a:pPr algn="just">
              <a:lnSpc>
                <a:spcPct val="130000"/>
              </a:lnSpc>
              <a:buFont typeface="Arial" panose="020B0604020202020204" pitchFamily="34" charset="0"/>
              <a:buChar char="•"/>
            </a:pPr>
            <a:r>
              <a:rPr lang="en-US" sz="1900" b="0" i="1" dirty="0">
                <a:solidFill>
                  <a:schemeClr val="accent1">
                    <a:lumMod val="75000"/>
                  </a:schemeClr>
                </a:solidFill>
                <a:effectLst/>
                <a:latin typeface="Roboto" panose="02000000000000000000" pitchFamily="2" charset="0"/>
              </a:rPr>
              <a:t> </a:t>
            </a:r>
            <a:r>
              <a:rPr lang="vi-VN" sz="1900" b="0" i="1" dirty="0">
                <a:solidFill>
                  <a:schemeClr val="accent1">
                    <a:lumMod val="75000"/>
                  </a:schemeClr>
                </a:solidFill>
                <a:effectLst/>
                <a:latin typeface="Roboto" panose="02000000000000000000" pitchFamily="2" charset="0"/>
              </a:rPr>
              <a:t>Điều gì có thể xảy ra nếu tôi thờ ơ với tình huống?</a:t>
            </a:r>
          </a:p>
          <a:p>
            <a:pPr algn="just">
              <a:lnSpc>
                <a:spcPct val="130000"/>
              </a:lnSpc>
              <a:buFont typeface="Arial" panose="020B0604020202020204" pitchFamily="34" charset="0"/>
              <a:buChar char="•"/>
            </a:pPr>
            <a:r>
              <a:rPr lang="en-US" sz="1900" b="0" i="1" dirty="0">
                <a:solidFill>
                  <a:schemeClr val="accent1">
                    <a:lumMod val="75000"/>
                  </a:schemeClr>
                </a:solidFill>
                <a:effectLst/>
                <a:latin typeface="Roboto" panose="02000000000000000000" pitchFamily="2" charset="0"/>
              </a:rPr>
              <a:t> </a:t>
            </a:r>
            <a:r>
              <a:rPr lang="vi-VN" sz="1900" b="0" i="1" dirty="0">
                <a:solidFill>
                  <a:schemeClr val="accent1">
                    <a:lumMod val="75000"/>
                  </a:schemeClr>
                </a:solidFill>
                <a:effectLst/>
                <a:latin typeface="Roboto" panose="02000000000000000000" pitchFamily="2" charset="0"/>
              </a:rPr>
              <a:t>Tại sao t</a:t>
            </a:r>
            <a:r>
              <a:rPr lang="en-US" sz="1900" i="1" dirty="0" err="1">
                <a:solidFill>
                  <a:schemeClr val="accent1">
                    <a:lumMod val="75000"/>
                  </a:schemeClr>
                </a:solidFill>
                <a:latin typeface="Roboto" panose="02000000000000000000" pitchFamily="2" charset="0"/>
              </a:rPr>
              <a:t>ôi</a:t>
            </a:r>
            <a:r>
              <a:rPr lang="vi-VN" sz="1900" b="0" i="1" dirty="0">
                <a:solidFill>
                  <a:schemeClr val="accent1">
                    <a:lumMod val="75000"/>
                  </a:schemeClr>
                </a:solidFill>
                <a:effectLst/>
                <a:latin typeface="Roboto" panose="02000000000000000000" pitchFamily="2" charset="0"/>
              </a:rPr>
              <a:t> lại đang trì hoãn?</a:t>
            </a:r>
          </a:p>
          <a:p>
            <a:pPr algn="just">
              <a:lnSpc>
                <a:spcPct val="130000"/>
              </a:lnSpc>
              <a:buFont typeface="Arial" panose="020B0604020202020204" pitchFamily="34" charset="0"/>
              <a:buChar char="•"/>
            </a:pPr>
            <a:r>
              <a:rPr lang="en-US" sz="1900" b="0" i="1" dirty="0">
                <a:solidFill>
                  <a:schemeClr val="accent1">
                    <a:lumMod val="75000"/>
                  </a:schemeClr>
                </a:solidFill>
                <a:effectLst/>
                <a:latin typeface="Roboto" panose="02000000000000000000" pitchFamily="2" charset="0"/>
              </a:rPr>
              <a:t> </a:t>
            </a:r>
            <a:r>
              <a:rPr lang="vi-VN" sz="1900" b="0" i="1" dirty="0">
                <a:solidFill>
                  <a:schemeClr val="accent1">
                    <a:lumMod val="75000"/>
                  </a:schemeClr>
                </a:solidFill>
                <a:effectLst/>
                <a:latin typeface="Roboto" panose="02000000000000000000" pitchFamily="2" charset="0"/>
              </a:rPr>
              <a:t>Tôi sẽ đạt được điều gì khi trì hoãn?</a:t>
            </a:r>
          </a:p>
          <a:p>
            <a:pPr algn="just">
              <a:lnSpc>
                <a:spcPct val="130000"/>
              </a:lnSpc>
              <a:buFont typeface="Arial" panose="020B0604020202020204" pitchFamily="34" charset="0"/>
              <a:buChar char="•"/>
            </a:pPr>
            <a:r>
              <a:rPr lang="en-US" sz="1900" b="0" i="1" dirty="0">
                <a:solidFill>
                  <a:schemeClr val="accent1">
                    <a:lumMod val="75000"/>
                  </a:schemeClr>
                </a:solidFill>
                <a:effectLst/>
                <a:latin typeface="Roboto" panose="02000000000000000000" pitchFamily="2" charset="0"/>
              </a:rPr>
              <a:t> </a:t>
            </a:r>
            <a:r>
              <a:rPr lang="vi-VN" sz="1900" b="0" i="1" dirty="0">
                <a:solidFill>
                  <a:schemeClr val="accent1">
                    <a:lumMod val="75000"/>
                  </a:schemeClr>
                </a:solidFill>
                <a:effectLst/>
                <a:latin typeface="Roboto" panose="02000000000000000000" pitchFamily="2" charset="0"/>
              </a:rPr>
              <a:t>Tần suất con người thực sự chết vì làm điều đó là như nào?</a:t>
            </a:r>
          </a:p>
          <a:p>
            <a:pPr algn="just">
              <a:lnSpc>
                <a:spcPct val="130000"/>
              </a:lnSpc>
              <a:buFont typeface="Arial" panose="020B0604020202020204" pitchFamily="34" charset="0"/>
              <a:buChar char="•"/>
            </a:pPr>
            <a:r>
              <a:rPr lang="en-US" sz="1900" b="0" i="1" dirty="0">
                <a:solidFill>
                  <a:schemeClr val="accent1">
                    <a:lumMod val="75000"/>
                  </a:schemeClr>
                </a:solidFill>
                <a:effectLst/>
                <a:latin typeface="Roboto" panose="02000000000000000000" pitchFamily="2" charset="0"/>
              </a:rPr>
              <a:t> </a:t>
            </a:r>
            <a:r>
              <a:rPr lang="vi-VN" sz="1900" b="0" i="1" dirty="0">
                <a:solidFill>
                  <a:schemeClr val="accent1">
                    <a:lumMod val="75000"/>
                  </a:schemeClr>
                </a:solidFill>
                <a:effectLst/>
                <a:latin typeface="Roboto" panose="02000000000000000000" pitchFamily="2" charset="0"/>
              </a:rPr>
              <a:t>Có phải tôi đang cố thuyết phục bản thân về điều gì đó không đúng?</a:t>
            </a:r>
          </a:p>
          <a:p>
            <a:pPr algn="just">
              <a:lnSpc>
                <a:spcPct val="130000"/>
              </a:lnSpc>
              <a:buFont typeface="Arial" panose="020B0604020202020204" pitchFamily="34" charset="0"/>
              <a:buChar char="•"/>
            </a:pPr>
            <a:r>
              <a:rPr lang="en-US" sz="1900" b="0" i="1" dirty="0">
                <a:solidFill>
                  <a:schemeClr val="accent1">
                    <a:lumMod val="75000"/>
                  </a:schemeClr>
                </a:solidFill>
                <a:effectLst/>
                <a:latin typeface="Roboto" panose="02000000000000000000" pitchFamily="2" charset="0"/>
              </a:rPr>
              <a:t> </a:t>
            </a:r>
            <a:r>
              <a:rPr lang="vi-VN" sz="1900" b="0" i="1" dirty="0">
                <a:solidFill>
                  <a:schemeClr val="accent1">
                    <a:lumMod val="75000"/>
                  </a:schemeClr>
                </a:solidFill>
                <a:effectLst/>
                <a:latin typeface="Roboto" panose="02000000000000000000" pitchFamily="2" charset="0"/>
              </a:rPr>
              <a:t>Có phải tôi đang sợ hãi hậu quả?</a:t>
            </a:r>
          </a:p>
          <a:p>
            <a:pPr algn="just">
              <a:lnSpc>
                <a:spcPct val="130000"/>
              </a:lnSpc>
              <a:buFont typeface="Arial" panose="020B0604020202020204" pitchFamily="34" charset="0"/>
              <a:buChar char="•"/>
            </a:pPr>
            <a:r>
              <a:rPr lang="en-US" sz="1900" b="0" i="1" dirty="0">
                <a:solidFill>
                  <a:schemeClr val="accent1">
                    <a:lumMod val="75000"/>
                  </a:schemeClr>
                </a:solidFill>
                <a:effectLst/>
                <a:latin typeface="Roboto" panose="02000000000000000000" pitchFamily="2" charset="0"/>
              </a:rPr>
              <a:t> </a:t>
            </a:r>
            <a:r>
              <a:rPr lang="vi-VN" sz="1900" b="0" i="1" dirty="0">
                <a:solidFill>
                  <a:schemeClr val="accent1">
                    <a:lumMod val="75000"/>
                  </a:schemeClr>
                </a:solidFill>
                <a:effectLst/>
                <a:latin typeface="Roboto" panose="02000000000000000000" pitchFamily="2" charset="0"/>
              </a:rPr>
              <a:t>Có phải tôi đang cố gắng bảo vệ bản thân khỏi những hậu quả?</a:t>
            </a:r>
          </a:p>
          <a:p>
            <a:pPr algn="just">
              <a:lnSpc>
                <a:spcPct val="130000"/>
              </a:lnSpc>
              <a:buFont typeface="Arial" panose="020B0604020202020204" pitchFamily="34" charset="0"/>
              <a:buChar char="•"/>
            </a:pPr>
            <a:r>
              <a:rPr lang="en-US" sz="1900" b="0" i="1" dirty="0">
                <a:solidFill>
                  <a:schemeClr val="accent1">
                    <a:lumMod val="75000"/>
                  </a:schemeClr>
                </a:solidFill>
                <a:effectLst/>
                <a:latin typeface="Roboto" panose="02000000000000000000" pitchFamily="2" charset="0"/>
              </a:rPr>
              <a:t> </a:t>
            </a:r>
            <a:r>
              <a:rPr lang="vi-VN" sz="1900" b="0" i="1" dirty="0">
                <a:solidFill>
                  <a:schemeClr val="accent1">
                    <a:lumMod val="75000"/>
                  </a:schemeClr>
                </a:solidFill>
                <a:effectLst/>
                <a:latin typeface="Roboto" panose="02000000000000000000" pitchFamily="2" charset="0"/>
              </a:rPr>
              <a:t>Tôi đang thực sự sợ hãi hay tôi chỉ đang nói điều đó là sợ hãi?</a:t>
            </a:r>
          </a:p>
        </p:txBody>
      </p:sp>
      <p:sp>
        <p:nvSpPr>
          <p:cNvPr id="33" name="Rectangle: Rounded Corners 32">
            <a:extLst>
              <a:ext uri="{FF2B5EF4-FFF2-40B4-BE49-F238E27FC236}">
                <a16:creationId xmlns:a16="http://schemas.microsoft.com/office/drawing/2014/main" id="{5ED4A4A4-48E8-4484-BFDF-7856F3310882}"/>
              </a:ext>
            </a:extLst>
          </p:cNvPr>
          <p:cNvSpPr/>
          <p:nvPr/>
        </p:nvSpPr>
        <p:spPr>
          <a:xfrm>
            <a:off x="306618" y="2220319"/>
            <a:ext cx="4826000" cy="1188466"/>
          </a:xfrm>
          <a:prstGeom prst="roundRect">
            <a:avLst/>
          </a:prstGeom>
          <a:solidFill>
            <a:schemeClr val="accent5">
              <a:lumMod val="75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E66CB5CC-5F86-4B13-8A15-4710AA6CD8E9}"/>
              </a:ext>
            </a:extLst>
          </p:cNvPr>
          <p:cNvSpPr/>
          <p:nvPr/>
        </p:nvSpPr>
        <p:spPr>
          <a:xfrm>
            <a:off x="274322" y="3854379"/>
            <a:ext cx="4826000" cy="2020024"/>
          </a:xfrm>
          <a:prstGeom prst="roundRect">
            <a:avLst/>
          </a:prstGeom>
          <a:solidFill>
            <a:schemeClr val="accent4">
              <a:lumMod val="60000"/>
              <a:lumOff val="4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Down 34">
            <a:extLst>
              <a:ext uri="{FF2B5EF4-FFF2-40B4-BE49-F238E27FC236}">
                <a16:creationId xmlns:a16="http://schemas.microsoft.com/office/drawing/2014/main" id="{21B58FF1-C9E5-46E3-AE75-0303FF96629B}"/>
              </a:ext>
            </a:extLst>
          </p:cNvPr>
          <p:cNvSpPr/>
          <p:nvPr/>
        </p:nvSpPr>
        <p:spPr>
          <a:xfrm>
            <a:off x="2280739" y="3444625"/>
            <a:ext cx="586017" cy="47568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0F27A30-850E-4BC8-9E3D-DCF1D4150EE0}"/>
              </a:ext>
            </a:extLst>
          </p:cNvPr>
          <p:cNvSpPr txBox="1"/>
          <p:nvPr/>
        </p:nvSpPr>
        <p:spPr>
          <a:xfrm>
            <a:off x="325122" y="2330541"/>
            <a:ext cx="4788993" cy="1015663"/>
          </a:xfrm>
          <a:prstGeom prst="rect">
            <a:avLst/>
          </a:prstGeom>
          <a:noFill/>
        </p:spPr>
        <p:txBody>
          <a:bodyPr wrap="square">
            <a:spAutoFit/>
          </a:bodyPr>
          <a:lstStyle/>
          <a:p>
            <a:pPr algn="just"/>
            <a:r>
              <a:rPr lang="vi-VN" sz="2000" b="0" i="0" dirty="0">
                <a:solidFill>
                  <a:schemeClr val="bg1"/>
                </a:solidFill>
                <a:effectLst/>
                <a:latin typeface="Roboto" panose="02000000000000000000" pitchFamily="2" charset="0"/>
              </a:rPr>
              <a:t>Thỉnh thoảng, con người sợ phải hành động vì điều đó có thể tiết lộ sự thật mà họ không muốn biết.</a:t>
            </a:r>
            <a:endParaRPr lang="en-US" sz="2000" dirty="0">
              <a:solidFill>
                <a:schemeClr val="bg1"/>
              </a:solidFill>
            </a:endParaRPr>
          </a:p>
        </p:txBody>
      </p:sp>
      <p:sp>
        <p:nvSpPr>
          <p:cNvPr id="14" name="TextBox 13">
            <a:extLst>
              <a:ext uri="{FF2B5EF4-FFF2-40B4-BE49-F238E27FC236}">
                <a16:creationId xmlns:a16="http://schemas.microsoft.com/office/drawing/2014/main" id="{DF6A1B87-4ED8-4B3E-9C6F-241E13B7615C}"/>
              </a:ext>
            </a:extLst>
          </p:cNvPr>
          <p:cNvSpPr txBox="1"/>
          <p:nvPr/>
        </p:nvSpPr>
        <p:spPr>
          <a:xfrm>
            <a:off x="393887" y="4060400"/>
            <a:ext cx="4651462" cy="1631216"/>
          </a:xfrm>
          <a:prstGeom prst="rect">
            <a:avLst/>
          </a:prstGeom>
          <a:noFill/>
        </p:spPr>
        <p:txBody>
          <a:bodyPr wrap="square">
            <a:spAutoFit/>
          </a:bodyPr>
          <a:lstStyle/>
          <a:p>
            <a:pPr algn="just"/>
            <a:r>
              <a:rPr lang="en-US" sz="2000" b="0" i="0" dirty="0">
                <a:effectLst/>
                <a:latin typeface="Roboto" panose="02000000000000000000" pitchFamily="2" charset="0"/>
              </a:rPr>
              <a:t>C</a:t>
            </a:r>
            <a:r>
              <a:rPr lang="vi-VN" sz="2000" b="0" i="0" dirty="0">
                <a:effectLst/>
                <a:latin typeface="Roboto" panose="02000000000000000000" pitchFamily="2" charset="0"/>
              </a:rPr>
              <a:t>on người không hề muốn biết sự thật. Họ thấy thoải mái hơn khi nghĩ rằng mọi chuyện sẽ ổn thôi. Thế nên thỉnh thoảng chúng ta trì hoãn chỉ vì muốn được thờ ơ và hạnh phúc.</a:t>
            </a:r>
            <a:endParaRPr lang="en-US" sz="2000" dirty="0"/>
          </a:p>
        </p:txBody>
      </p:sp>
      <p:sp>
        <p:nvSpPr>
          <p:cNvPr id="15" name="Arrow: Down 14">
            <a:extLst>
              <a:ext uri="{FF2B5EF4-FFF2-40B4-BE49-F238E27FC236}">
                <a16:creationId xmlns:a16="http://schemas.microsoft.com/office/drawing/2014/main" id="{229AD56B-EEDD-4482-B203-021D94EA5A2E}"/>
              </a:ext>
            </a:extLst>
          </p:cNvPr>
          <p:cNvSpPr/>
          <p:nvPr/>
        </p:nvSpPr>
        <p:spPr>
          <a:xfrm>
            <a:off x="2295977" y="1912125"/>
            <a:ext cx="586017" cy="47568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568509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17F2B47-9894-4DBC-B31A-F3B5F5F6BB62}"/>
              </a:ext>
            </a:extLst>
          </p:cNvPr>
          <p:cNvSpPr txBox="1"/>
          <p:nvPr/>
        </p:nvSpPr>
        <p:spPr>
          <a:xfrm>
            <a:off x="219506" y="859605"/>
            <a:ext cx="3069481" cy="830997"/>
          </a:xfrm>
          <a:prstGeom prst="rect">
            <a:avLst/>
          </a:prstGeom>
          <a:noFill/>
        </p:spPr>
        <p:txBody>
          <a:bodyPr wrap="square">
            <a:spAutoFit/>
          </a:bodyPr>
          <a:lstStyle/>
          <a:p>
            <a:pPr algn="ctr"/>
            <a:r>
              <a:rPr lang="en-US" sz="2400" b="1" i="0" dirty="0" err="1">
                <a:solidFill>
                  <a:srgbClr val="FF0000"/>
                </a:solidFill>
                <a:effectLst/>
                <a:latin typeface="Roboto" panose="02000000000000000000" pitchFamily="2" charset="0"/>
              </a:rPr>
              <a:t>Khoảng</a:t>
            </a:r>
            <a:r>
              <a:rPr lang="en-US" sz="2400" b="1" i="0" dirty="0">
                <a:solidFill>
                  <a:srgbClr val="FF0000"/>
                </a:solidFill>
                <a:effectLst/>
                <a:latin typeface="Roboto" panose="02000000000000000000" pitchFamily="2" charset="0"/>
              </a:rPr>
              <a:t> </a:t>
            </a:r>
            <a:r>
              <a:rPr lang="en-US" sz="2400" b="1" i="0" dirty="0" err="1">
                <a:solidFill>
                  <a:srgbClr val="FF0000"/>
                </a:solidFill>
                <a:effectLst/>
                <a:latin typeface="Roboto" panose="02000000000000000000" pitchFamily="2" charset="0"/>
              </a:rPr>
              <a:t>cách</a:t>
            </a:r>
            <a:r>
              <a:rPr lang="en-US" sz="2400" b="1" i="0" dirty="0">
                <a:solidFill>
                  <a:srgbClr val="FF0000"/>
                </a:solidFill>
                <a:effectLst/>
                <a:latin typeface="Roboto" panose="02000000000000000000" pitchFamily="2" charset="0"/>
              </a:rPr>
              <a:t> </a:t>
            </a:r>
            <a:r>
              <a:rPr lang="en-US" sz="2400" b="1" i="0" dirty="0" err="1">
                <a:solidFill>
                  <a:srgbClr val="FF0000"/>
                </a:solidFill>
                <a:effectLst/>
                <a:latin typeface="Roboto" panose="02000000000000000000" pitchFamily="2" charset="0"/>
              </a:rPr>
              <a:t>thấu</a:t>
            </a:r>
            <a:r>
              <a:rPr lang="en-US" sz="2400" b="1" i="0" dirty="0">
                <a:solidFill>
                  <a:srgbClr val="FF0000"/>
                </a:solidFill>
                <a:effectLst/>
                <a:latin typeface="Roboto" panose="02000000000000000000" pitchFamily="2" charset="0"/>
              </a:rPr>
              <a:t> </a:t>
            </a:r>
            <a:r>
              <a:rPr lang="en-US" sz="2400" b="1" i="0" dirty="0" err="1">
                <a:solidFill>
                  <a:srgbClr val="FF0000"/>
                </a:solidFill>
                <a:effectLst/>
                <a:latin typeface="Roboto" panose="02000000000000000000" pitchFamily="2" charset="0"/>
              </a:rPr>
              <a:t>cảm</a:t>
            </a:r>
            <a:r>
              <a:rPr lang="en-US" sz="2400" b="1" i="0" dirty="0">
                <a:solidFill>
                  <a:srgbClr val="FF0000"/>
                </a:solidFill>
                <a:effectLst/>
                <a:latin typeface="Roboto" panose="02000000000000000000" pitchFamily="2" charset="0"/>
              </a:rPr>
              <a:t> </a:t>
            </a:r>
            <a:r>
              <a:rPr lang="en-US" sz="2400" b="1" i="0" dirty="0" err="1">
                <a:solidFill>
                  <a:srgbClr val="FF0000"/>
                </a:solidFill>
                <a:effectLst/>
                <a:latin typeface="Roboto" panose="02000000000000000000" pitchFamily="2" charset="0"/>
              </a:rPr>
              <a:t>tức</a:t>
            </a:r>
            <a:r>
              <a:rPr lang="en-US" sz="2400" b="1" i="0" dirty="0">
                <a:solidFill>
                  <a:srgbClr val="FF0000"/>
                </a:solidFill>
                <a:effectLst/>
                <a:latin typeface="Roboto" panose="02000000000000000000" pitchFamily="2" charset="0"/>
              </a:rPr>
              <a:t> </a:t>
            </a:r>
            <a:r>
              <a:rPr lang="en-US" sz="2400" b="1" i="0" dirty="0" err="1">
                <a:solidFill>
                  <a:srgbClr val="FF0000"/>
                </a:solidFill>
                <a:effectLst/>
                <a:latin typeface="Roboto" panose="02000000000000000000" pitchFamily="2" charset="0"/>
              </a:rPr>
              <a:t>thời</a:t>
            </a:r>
            <a:endParaRPr lang="en-US" sz="2400" dirty="0">
              <a:solidFill>
                <a:srgbClr val="FF0000"/>
              </a:solidFill>
            </a:endParaRPr>
          </a:p>
        </p:txBody>
      </p:sp>
      <p:sp>
        <p:nvSpPr>
          <p:cNvPr id="10" name="Rectangle: Rounded Corners 9">
            <a:extLst>
              <a:ext uri="{FF2B5EF4-FFF2-40B4-BE49-F238E27FC236}">
                <a16:creationId xmlns:a16="http://schemas.microsoft.com/office/drawing/2014/main" id="{A02965B6-C769-47F4-9CE1-5ACD126BFCDE}"/>
              </a:ext>
            </a:extLst>
          </p:cNvPr>
          <p:cNvSpPr/>
          <p:nvPr/>
        </p:nvSpPr>
        <p:spPr>
          <a:xfrm>
            <a:off x="3590487" y="627066"/>
            <a:ext cx="4399280" cy="1390413"/>
          </a:xfrm>
          <a:prstGeom prst="roundRect">
            <a:avLst/>
          </a:prstGeom>
          <a:solidFill>
            <a:schemeClr val="accent5">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F2941E6-BACB-4979-AEE9-BC86DE929E0A}"/>
              </a:ext>
            </a:extLst>
          </p:cNvPr>
          <p:cNvSpPr txBox="1"/>
          <p:nvPr/>
        </p:nvSpPr>
        <p:spPr>
          <a:xfrm>
            <a:off x="3911063" y="320488"/>
            <a:ext cx="3647798" cy="461665"/>
          </a:xfrm>
          <a:prstGeom prst="rect">
            <a:avLst/>
          </a:prstGeom>
          <a:solidFill>
            <a:srgbClr val="FFFF00"/>
          </a:solidFill>
        </p:spPr>
        <p:txBody>
          <a:bodyPr wrap="square">
            <a:spAutoFit/>
          </a:bodyPr>
          <a:lstStyle/>
          <a:p>
            <a:pPr algn="ctr"/>
            <a:r>
              <a:rPr lang="pt-BR" sz="2400" b="1" i="0" dirty="0">
                <a:solidFill>
                  <a:schemeClr val="accent1">
                    <a:lumMod val="50000"/>
                  </a:schemeClr>
                </a:solidFill>
                <a:effectLst/>
                <a:latin typeface="Roboto" panose="02000000000000000000" pitchFamily="2" charset="0"/>
              </a:rPr>
              <a:t>Lý do 3: Tôi sẽ làm sau</a:t>
            </a:r>
            <a:endParaRPr lang="en-US" sz="2400" dirty="0">
              <a:solidFill>
                <a:schemeClr val="accent1">
                  <a:lumMod val="50000"/>
                </a:schemeClr>
              </a:solidFill>
            </a:endParaRPr>
          </a:p>
        </p:txBody>
      </p:sp>
      <p:sp>
        <p:nvSpPr>
          <p:cNvPr id="13" name="TextBox 12">
            <a:extLst>
              <a:ext uri="{FF2B5EF4-FFF2-40B4-BE49-F238E27FC236}">
                <a16:creationId xmlns:a16="http://schemas.microsoft.com/office/drawing/2014/main" id="{4C106F28-AF23-4132-92E8-8BB6B22061FC}"/>
              </a:ext>
            </a:extLst>
          </p:cNvPr>
          <p:cNvSpPr txBox="1"/>
          <p:nvPr/>
        </p:nvSpPr>
        <p:spPr>
          <a:xfrm>
            <a:off x="8650702" y="718194"/>
            <a:ext cx="2314297" cy="830997"/>
          </a:xfrm>
          <a:prstGeom prst="rect">
            <a:avLst/>
          </a:prstGeom>
          <a:noFill/>
        </p:spPr>
        <p:txBody>
          <a:bodyPr wrap="square">
            <a:spAutoFit/>
          </a:bodyPr>
          <a:lstStyle/>
          <a:p>
            <a:pPr algn="ctr"/>
            <a:r>
              <a:rPr lang="en-US" sz="2400" b="1" i="0" dirty="0" err="1">
                <a:solidFill>
                  <a:srgbClr val="FF0000"/>
                </a:solidFill>
                <a:effectLst/>
                <a:latin typeface="Roboto" panose="02000000000000000000" pitchFamily="2" charset="0"/>
              </a:rPr>
              <a:t>Sự</a:t>
            </a:r>
            <a:r>
              <a:rPr lang="en-US" sz="2400" b="1" i="0" dirty="0">
                <a:solidFill>
                  <a:srgbClr val="FF0000"/>
                </a:solidFill>
                <a:effectLst/>
                <a:latin typeface="Roboto" panose="02000000000000000000" pitchFamily="2" charset="0"/>
              </a:rPr>
              <a:t> </a:t>
            </a:r>
            <a:r>
              <a:rPr lang="en-US" sz="2400" b="1" i="0" dirty="0" err="1">
                <a:solidFill>
                  <a:srgbClr val="FF0000"/>
                </a:solidFill>
                <a:effectLst/>
                <a:latin typeface="Roboto" panose="02000000000000000000" pitchFamily="2" charset="0"/>
              </a:rPr>
              <a:t>mâu</a:t>
            </a:r>
            <a:r>
              <a:rPr lang="en-US" sz="2400" b="1" i="0" dirty="0">
                <a:solidFill>
                  <a:srgbClr val="FF0000"/>
                </a:solidFill>
                <a:effectLst/>
                <a:latin typeface="Roboto" panose="02000000000000000000" pitchFamily="2" charset="0"/>
              </a:rPr>
              <a:t> </a:t>
            </a:r>
            <a:r>
              <a:rPr lang="en-US" sz="2400" b="1" i="0" dirty="0" err="1">
                <a:solidFill>
                  <a:srgbClr val="FF0000"/>
                </a:solidFill>
                <a:effectLst/>
                <a:latin typeface="Roboto" panose="02000000000000000000" pitchFamily="2" charset="0"/>
              </a:rPr>
              <a:t>thuẫn</a:t>
            </a:r>
            <a:r>
              <a:rPr lang="en-US" sz="2400" b="1" i="0" dirty="0">
                <a:solidFill>
                  <a:srgbClr val="FF0000"/>
                </a:solidFill>
                <a:effectLst/>
                <a:latin typeface="Roboto" panose="02000000000000000000" pitchFamily="2" charset="0"/>
              </a:rPr>
              <a:t> </a:t>
            </a:r>
            <a:r>
              <a:rPr lang="en-US" sz="2400" b="1" i="0" dirty="0" err="1">
                <a:solidFill>
                  <a:srgbClr val="FF0000"/>
                </a:solidFill>
                <a:effectLst/>
                <a:latin typeface="Roboto" panose="02000000000000000000" pitchFamily="2" charset="0"/>
              </a:rPr>
              <a:t>động</a:t>
            </a:r>
            <a:r>
              <a:rPr lang="en-US" sz="2400" b="1" i="0" dirty="0">
                <a:solidFill>
                  <a:srgbClr val="FF0000"/>
                </a:solidFill>
                <a:effectLst/>
                <a:latin typeface="Roboto" panose="02000000000000000000" pitchFamily="2" charset="0"/>
              </a:rPr>
              <a:t> </a:t>
            </a:r>
            <a:r>
              <a:rPr lang="en-US" sz="2400" b="1" i="0" dirty="0" err="1">
                <a:solidFill>
                  <a:srgbClr val="FF0000"/>
                </a:solidFill>
                <a:effectLst/>
                <a:latin typeface="Roboto" panose="02000000000000000000" pitchFamily="2" charset="0"/>
              </a:rPr>
              <a:t>lực</a:t>
            </a:r>
            <a:endParaRPr lang="en-US" sz="2400" dirty="0">
              <a:solidFill>
                <a:srgbClr val="FF0000"/>
              </a:solidFill>
            </a:endParaRPr>
          </a:p>
        </p:txBody>
      </p:sp>
      <p:sp>
        <p:nvSpPr>
          <p:cNvPr id="15" name="TextBox 14">
            <a:extLst>
              <a:ext uri="{FF2B5EF4-FFF2-40B4-BE49-F238E27FC236}">
                <a16:creationId xmlns:a16="http://schemas.microsoft.com/office/drawing/2014/main" id="{F71509D7-43D1-43B8-8E7E-E075FADEBC34}"/>
              </a:ext>
            </a:extLst>
          </p:cNvPr>
          <p:cNvSpPr txBox="1"/>
          <p:nvPr/>
        </p:nvSpPr>
        <p:spPr>
          <a:xfrm>
            <a:off x="139341" y="2320903"/>
            <a:ext cx="5101509" cy="2831544"/>
          </a:xfrm>
          <a:prstGeom prst="rect">
            <a:avLst/>
          </a:prstGeom>
          <a:noFill/>
        </p:spPr>
        <p:txBody>
          <a:bodyPr wrap="square">
            <a:spAutoFit/>
          </a:bodyPr>
          <a:lstStyle/>
          <a:p>
            <a:pPr algn="just"/>
            <a:r>
              <a:rPr lang="vi-VN" sz="2000" b="0" i="0" dirty="0">
                <a:solidFill>
                  <a:srgbClr val="333333"/>
                </a:solidFill>
                <a:effectLst/>
                <a:latin typeface="Roboto" panose="02000000000000000000" pitchFamily="2" charset="0"/>
              </a:rPr>
              <a:t>Lĩnh vực quan trọng nhất của khoảng cách thấu cảm tức thời là </a:t>
            </a:r>
            <a:r>
              <a:rPr lang="vi-VN" sz="2000" b="1" i="0" u="sng" dirty="0">
                <a:solidFill>
                  <a:srgbClr val="FF0000"/>
                </a:solidFill>
                <a:effectLst/>
                <a:latin typeface="Roboto" panose="02000000000000000000" pitchFamily="2" charset="0"/>
              </a:rPr>
              <a:t>sự hiểu biết tuyệt vời của loài người phụ thuộc vào tư duy của mỗi người. </a:t>
            </a:r>
            <a:endParaRPr lang="en-US" sz="2000" b="1" i="0" u="sng" dirty="0">
              <a:solidFill>
                <a:srgbClr val="FF0000"/>
              </a:solidFill>
              <a:effectLst/>
              <a:latin typeface="Roboto" panose="02000000000000000000" pitchFamily="2" charset="0"/>
            </a:endParaRPr>
          </a:p>
          <a:p>
            <a:pPr algn="just"/>
            <a:endParaRPr lang="en-US" b="0" i="0" dirty="0">
              <a:solidFill>
                <a:srgbClr val="333333"/>
              </a:solidFill>
              <a:effectLst/>
              <a:latin typeface="Roboto" panose="02000000000000000000" pitchFamily="2" charset="0"/>
            </a:endParaRPr>
          </a:p>
          <a:p>
            <a:pPr algn="just"/>
            <a:r>
              <a:rPr lang="vi-VN" sz="2000" b="0" i="1" dirty="0">
                <a:solidFill>
                  <a:srgbClr val="333333"/>
                </a:solidFill>
                <a:effectLst/>
                <a:latin typeface="Roboto" panose="02000000000000000000" pitchFamily="2" charset="0"/>
              </a:rPr>
              <a:t>Ví dụ, nếu một người thấy tức giận, muốn họ kiềm chế lại thì quả là rất khó. N</a:t>
            </a:r>
            <a:r>
              <a:rPr lang="en-US" sz="2000" b="0" i="1" dirty="0">
                <a:solidFill>
                  <a:srgbClr val="333333"/>
                </a:solidFill>
                <a:effectLst/>
                <a:latin typeface="Roboto" panose="02000000000000000000" pitchFamily="2" charset="0"/>
              </a:rPr>
              <a:t>ế</a:t>
            </a:r>
            <a:r>
              <a:rPr lang="vi-VN" sz="2000" b="0" i="1" dirty="0">
                <a:solidFill>
                  <a:srgbClr val="333333"/>
                </a:solidFill>
                <a:effectLst/>
                <a:latin typeface="Roboto" panose="02000000000000000000" pitchFamily="2" charset="0"/>
              </a:rPr>
              <a:t>u bạn thấy đói, tưởng tượng rằng bạn đang no cũng rất khó.</a:t>
            </a:r>
            <a:endParaRPr lang="en-US" sz="2000" i="1" dirty="0"/>
          </a:p>
        </p:txBody>
      </p:sp>
      <p:sp>
        <p:nvSpPr>
          <p:cNvPr id="17" name="TextBox 16">
            <a:extLst>
              <a:ext uri="{FF2B5EF4-FFF2-40B4-BE49-F238E27FC236}">
                <a16:creationId xmlns:a16="http://schemas.microsoft.com/office/drawing/2014/main" id="{F9065852-78F9-4ACB-9592-1813C13F0FB9}"/>
              </a:ext>
            </a:extLst>
          </p:cNvPr>
          <p:cNvSpPr txBox="1"/>
          <p:nvPr/>
        </p:nvSpPr>
        <p:spPr>
          <a:xfrm>
            <a:off x="5499697" y="2353922"/>
            <a:ext cx="6457550" cy="1631216"/>
          </a:xfrm>
          <a:prstGeom prst="rect">
            <a:avLst/>
          </a:prstGeom>
          <a:noFill/>
        </p:spPr>
        <p:txBody>
          <a:bodyPr wrap="square">
            <a:spAutoFit/>
          </a:bodyPr>
          <a:lstStyle/>
          <a:p>
            <a:pPr algn="just"/>
            <a:r>
              <a:rPr lang="vi-VN" sz="2000" b="0" i="0" dirty="0">
                <a:solidFill>
                  <a:srgbClr val="333333"/>
                </a:solidFill>
                <a:effectLst/>
                <a:latin typeface="Roboto" panose="02000000000000000000" pitchFamily="2" charset="0"/>
              </a:rPr>
              <a:t>Sự mâu thuẫn động lực là tình huống mà ở đó sự </a:t>
            </a:r>
            <a:r>
              <a:rPr lang="vi-VN" sz="2000" b="1" i="0" u="sng" dirty="0">
                <a:solidFill>
                  <a:srgbClr val="FF0000"/>
                </a:solidFill>
                <a:effectLst/>
                <a:latin typeface="Roboto" panose="02000000000000000000" pitchFamily="2" charset="0"/>
              </a:rPr>
              <a:t>ưa chuộng của người ra quyết định thay đổi theo thời gian và sự ưa thích của họ trở nên không nhất quán. </a:t>
            </a:r>
            <a:r>
              <a:rPr lang="vi-VN" sz="2000" b="0" i="0" dirty="0">
                <a:solidFill>
                  <a:srgbClr val="333333"/>
                </a:solidFill>
                <a:effectLst/>
                <a:latin typeface="Roboto" panose="02000000000000000000" pitchFamily="2" charset="0"/>
              </a:rPr>
              <a:t>Điều này phản ánh ý tưởng rằng có nhiều thứ khác nhau của bản thân khi đưa ra quyết định. </a:t>
            </a:r>
            <a:endParaRPr lang="en-US" sz="2000" dirty="0"/>
          </a:p>
        </p:txBody>
      </p:sp>
      <p:sp>
        <p:nvSpPr>
          <p:cNvPr id="19" name="TextBox 18">
            <a:extLst>
              <a:ext uri="{FF2B5EF4-FFF2-40B4-BE49-F238E27FC236}">
                <a16:creationId xmlns:a16="http://schemas.microsoft.com/office/drawing/2014/main" id="{5AF11C5C-D676-445F-A85A-ADD263EBEED7}"/>
              </a:ext>
            </a:extLst>
          </p:cNvPr>
          <p:cNvSpPr txBox="1"/>
          <p:nvPr/>
        </p:nvSpPr>
        <p:spPr>
          <a:xfrm>
            <a:off x="5501040" y="3985138"/>
            <a:ext cx="6456207" cy="2631490"/>
          </a:xfrm>
          <a:prstGeom prst="rect">
            <a:avLst/>
          </a:prstGeom>
          <a:noFill/>
        </p:spPr>
        <p:txBody>
          <a:bodyPr wrap="square">
            <a:spAutoFit/>
          </a:bodyPr>
          <a:lstStyle/>
          <a:p>
            <a:pPr algn="just">
              <a:spcAft>
                <a:spcPts val="600"/>
              </a:spcAft>
            </a:pPr>
            <a:r>
              <a:rPr lang="vi-VN" sz="2000" b="0" i="1" dirty="0">
                <a:solidFill>
                  <a:schemeClr val="accent1">
                    <a:lumMod val="75000"/>
                  </a:schemeClr>
                </a:solidFill>
                <a:effectLst/>
                <a:latin typeface="Roboto" panose="02000000000000000000" pitchFamily="2" charset="0"/>
              </a:rPr>
              <a:t>Ví dụ</a:t>
            </a:r>
            <a:r>
              <a:rPr lang="en-US" sz="2000" b="0" i="1" dirty="0">
                <a:solidFill>
                  <a:schemeClr val="accent1">
                    <a:lumMod val="75000"/>
                  </a:schemeClr>
                </a:solidFill>
                <a:effectLst/>
                <a:latin typeface="Roboto" panose="02000000000000000000" pitchFamily="2" charset="0"/>
              </a:rPr>
              <a:t>: Đ</a:t>
            </a:r>
            <a:r>
              <a:rPr lang="vi-VN" sz="2000" b="0" i="1" dirty="0">
                <a:solidFill>
                  <a:schemeClr val="accent1">
                    <a:lumMod val="75000"/>
                  </a:schemeClr>
                </a:solidFill>
                <a:effectLst/>
                <a:latin typeface="Roboto" panose="02000000000000000000" pitchFamily="2" charset="0"/>
              </a:rPr>
              <a:t>êm trước ngày thi, học sinh có xu hướng ước rằng mình có thêm một ngày nữa để ôn bài. Nếu được hỏi vào đêm đó, vài người có thể sẵn sàng chi trả 10 đô la để có thể trì hoãn bài kiểm tra thêm một ngày nữa.</a:t>
            </a:r>
          </a:p>
          <a:p>
            <a:pPr algn="just">
              <a:spcAft>
                <a:spcPts val="600"/>
              </a:spcAft>
            </a:pPr>
            <a:r>
              <a:rPr lang="vi-VN" sz="2000" b="0" i="1" dirty="0">
                <a:solidFill>
                  <a:schemeClr val="accent1">
                    <a:lumMod val="75000"/>
                  </a:schemeClr>
                </a:solidFill>
                <a:effectLst/>
                <a:latin typeface="Roboto" panose="02000000000000000000" pitchFamily="2" charset="0"/>
              </a:rPr>
              <a:t>Thay vào đó, nếu được hỏi vài tháng trước ngày thi, học sinh thường không cảm thấy việc trì hoãn ngày thi là cần thiết. Hệ quả là, họ sẽ không sẵn sàng chi trả 10 đô la cho việc thay đổi lịch thi.</a:t>
            </a:r>
          </a:p>
        </p:txBody>
      </p:sp>
      <p:sp>
        <p:nvSpPr>
          <p:cNvPr id="20" name="Oval 19">
            <a:extLst>
              <a:ext uri="{FF2B5EF4-FFF2-40B4-BE49-F238E27FC236}">
                <a16:creationId xmlns:a16="http://schemas.microsoft.com/office/drawing/2014/main" id="{0A7B9AA9-42B2-418F-BD93-216126139DB2}"/>
              </a:ext>
            </a:extLst>
          </p:cNvPr>
          <p:cNvSpPr/>
          <p:nvPr/>
        </p:nvSpPr>
        <p:spPr>
          <a:xfrm>
            <a:off x="223128" y="424207"/>
            <a:ext cx="2969472" cy="1546882"/>
          </a:xfrm>
          <a:prstGeom prst="ellipse">
            <a:avLst/>
          </a:prstGeom>
          <a:noFill/>
          <a:ln w="3810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4371693-471C-42AD-9BD7-37337146ABCC}"/>
              </a:ext>
            </a:extLst>
          </p:cNvPr>
          <p:cNvSpPr/>
          <p:nvPr/>
        </p:nvSpPr>
        <p:spPr>
          <a:xfrm>
            <a:off x="8455660" y="320488"/>
            <a:ext cx="2628900" cy="1536251"/>
          </a:xfrm>
          <a:prstGeom prst="ellipse">
            <a:avLst/>
          </a:prstGeom>
          <a:noFill/>
          <a:ln w="28575">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CF60E867-39B0-48BC-B3F5-8DCDBF906A38}"/>
              </a:ext>
            </a:extLst>
          </p:cNvPr>
          <p:cNvSpPr/>
          <p:nvPr/>
        </p:nvSpPr>
        <p:spPr>
          <a:xfrm>
            <a:off x="8004094" y="1240761"/>
            <a:ext cx="437239" cy="723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22">
            <a:extLst>
              <a:ext uri="{FF2B5EF4-FFF2-40B4-BE49-F238E27FC236}">
                <a16:creationId xmlns:a16="http://schemas.microsoft.com/office/drawing/2014/main" id="{5FE63B32-2AA2-4AF8-8DC2-884E01CF2150}"/>
              </a:ext>
            </a:extLst>
          </p:cNvPr>
          <p:cNvSpPr/>
          <p:nvPr/>
        </p:nvSpPr>
        <p:spPr>
          <a:xfrm>
            <a:off x="3105061" y="1240761"/>
            <a:ext cx="413662" cy="11937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Left 23">
            <a:extLst>
              <a:ext uri="{FF2B5EF4-FFF2-40B4-BE49-F238E27FC236}">
                <a16:creationId xmlns:a16="http://schemas.microsoft.com/office/drawing/2014/main" id="{E6C5771D-2B17-4D11-B0C9-155D5C52134F}"/>
              </a:ext>
            </a:extLst>
          </p:cNvPr>
          <p:cNvSpPr/>
          <p:nvPr/>
        </p:nvSpPr>
        <p:spPr>
          <a:xfrm rot="16200000">
            <a:off x="1607105" y="2107046"/>
            <a:ext cx="413662" cy="11937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Left 24">
            <a:extLst>
              <a:ext uri="{FF2B5EF4-FFF2-40B4-BE49-F238E27FC236}">
                <a16:creationId xmlns:a16="http://schemas.microsoft.com/office/drawing/2014/main" id="{8B5EBAA2-A439-4962-ACAB-5D7014371542}"/>
              </a:ext>
            </a:extLst>
          </p:cNvPr>
          <p:cNvSpPr/>
          <p:nvPr/>
        </p:nvSpPr>
        <p:spPr>
          <a:xfrm rot="16200000">
            <a:off x="9601020" y="2012951"/>
            <a:ext cx="413662" cy="11937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82E3BA3-8F9A-431B-B19E-81AC31953177}"/>
              </a:ext>
            </a:extLst>
          </p:cNvPr>
          <p:cNvSpPr/>
          <p:nvPr/>
        </p:nvSpPr>
        <p:spPr>
          <a:xfrm>
            <a:off x="139341" y="5048140"/>
            <a:ext cx="4837443" cy="1779839"/>
          </a:xfrm>
          <a:prstGeom prst="ellipse">
            <a:avLst/>
          </a:prstGeom>
          <a:solidFill>
            <a:schemeClr val="accent2">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F39A5042-BCF2-4E42-915E-AD7067F7EB02}"/>
              </a:ext>
            </a:extLst>
          </p:cNvPr>
          <p:cNvSpPr txBox="1"/>
          <p:nvPr/>
        </p:nvSpPr>
        <p:spPr>
          <a:xfrm>
            <a:off x="348262" y="5337183"/>
            <a:ext cx="4419600" cy="1200329"/>
          </a:xfrm>
          <a:prstGeom prst="rect">
            <a:avLst/>
          </a:prstGeom>
          <a:noFill/>
        </p:spPr>
        <p:txBody>
          <a:bodyPr wrap="square">
            <a:spAutoFit/>
          </a:bodyPr>
          <a:lstStyle/>
          <a:p>
            <a:pPr algn="ctr"/>
            <a:r>
              <a:rPr lang="vi-VN" b="0" i="0" dirty="0">
                <a:solidFill>
                  <a:schemeClr val="bg1"/>
                </a:solidFill>
                <a:effectLst/>
                <a:latin typeface="Roboto" panose="02000000000000000000" pitchFamily="2" charset="0"/>
              </a:rPr>
              <a:t>Con người có những quyết định khác nhau đối với những thứ có tác động lên họ trong tương lai gần hơn là những thứ tác động họ trong tương lai xa.</a:t>
            </a:r>
            <a:endParaRPr lang="en-US" dirty="0">
              <a:solidFill>
                <a:schemeClr val="bg1"/>
              </a:solidFill>
            </a:endParaRPr>
          </a:p>
        </p:txBody>
      </p:sp>
      <p:sp>
        <p:nvSpPr>
          <p:cNvPr id="26" name="TextBox 25">
            <a:extLst>
              <a:ext uri="{FF2B5EF4-FFF2-40B4-BE49-F238E27FC236}">
                <a16:creationId xmlns:a16="http://schemas.microsoft.com/office/drawing/2014/main" id="{A5B1690F-41A5-41C2-808A-CA01348A7CE6}"/>
              </a:ext>
            </a:extLst>
          </p:cNvPr>
          <p:cNvSpPr txBox="1"/>
          <p:nvPr/>
        </p:nvSpPr>
        <p:spPr>
          <a:xfrm>
            <a:off x="3644542" y="841076"/>
            <a:ext cx="4180840" cy="1015663"/>
          </a:xfrm>
          <a:prstGeom prst="rect">
            <a:avLst/>
          </a:prstGeom>
          <a:noFill/>
        </p:spPr>
        <p:txBody>
          <a:bodyPr wrap="square">
            <a:spAutoFit/>
          </a:bodyPr>
          <a:lstStyle/>
          <a:p>
            <a:pPr algn="ctr"/>
            <a:r>
              <a:rPr lang="en-US" sz="2000" b="0" i="0" dirty="0" err="1">
                <a:solidFill>
                  <a:srgbClr val="333333"/>
                </a:solidFill>
                <a:effectLst/>
                <a:latin typeface="Roboto" panose="02000000000000000000" pitchFamily="2" charset="0"/>
              </a:rPr>
              <a:t>Lý</a:t>
            </a:r>
            <a:r>
              <a:rPr lang="en-US" sz="2000" b="0" i="0" dirty="0">
                <a:solidFill>
                  <a:srgbClr val="333333"/>
                </a:solidFill>
                <a:effectLst/>
                <a:latin typeface="Roboto" panose="02000000000000000000" pitchFamily="2" charset="0"/>
              </a:rPr>
              <a:t> do bao </a:t>
            </a:r>
            <a:r>
              <a:rPr lang="en-US" sz="2000" b="0" i="0" dirty="0" err="1">
                <a:solidFill>
                  <a:srgbClr val="333333"/>
                </a:solidFill>
                <a:effectLst/>
                <a:latin typeface="Roboto" panose="02000000000000000000" pitchFamily="2" charset="0"/>
              </a:rPr>
              <a:t>biện</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phổ</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biến</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là</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lời</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nhắc</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nhở</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rằng</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bạn</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có</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thể</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làm</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việc</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đó</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vào</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lúc</a:t>
            </a:r>
            <a:r>
              <a:rPr lang="en-US" sz="2000" b="0" i="0" dirty="0">
                <a:solidFill>
                  <a:srgbClr val="333333"/>
                </a:solidFill>
                <a:effectLst/>
                <a:latin typeface="Roboto" panose="02000000000000000000" pitchFamily="2" charset="0"/>
              </a:rPr>
              <a:t> </a:t>
            </a:r>
            <a:r>
              <a:rPr lang="en-US" sz="2000" b="0" i="0" dirty="0" err="1">
                <a:solidFill>
                  <a:srgbClr val="333333"/>
                </a:solidFill>
                <a:effectLst/>
                <a:latin typeface="Roboto" panose="02000000000000000000" pitchFamily="2" charset="0"/>
              </a:rPr>
              <a:t>khác</a:t>
            </a:r>
            <a:endParaRPr lang="en-US" sz="2000" dirty="0"/>
          </a:p>
        </p:txBody>
      </p:sp>
    </p:spTree>
    <p:extLst>
      <p:ext uri="{BB962C8B-B14F-4D97-AF65-F5344CB8AC3E}">
        <p14:creationId xmlns:p14="http://schemas.microsoft.com/office/powerpoint/2010/main" val="3869820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D5E76D14-6786-418E-9D40-A014B3222CB8}"/>
              </a:ext>
            </a:extLst>
          </p:cNvPr>
          <p:cNvSpPr/>
          <p:nvPr/>
        </p:nvSpPr>
        <p:spPr>
          <a:xfrm>
            <a:off x="88235" y="1836169"/>
            <a:ext cx="4653279" cy="1918070"/>
          </a:xfrm>
          <a:prstGeom prst="roundRect">
            <a:avLst/>
          </a:prstGeom>
          <a:solidFill>
            <a:srgbClr val="FFFF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E47EC763-694C-4A44-B9C4-F8362B7DAB48}"/>
              </a:ext>
            </a:extLst>
          </p:cNvPr>
          <p:cNvSpPr txBox="1"/>
          <p:nvPr/>
        </p:nvSpPr>
        <p:spPr>
          <a:xfrm>
            <a:off x="325176" y="1288006"/>
            <a:ext cx="3978160" cy="830997"/>
          </a:xfrm>
          <a:prstGeom prst="rect">
            <a:avLst/>
          </a:prstGeom>
          <a:solidFill>
            <a:schemeClr val="accent2"/>
          </a:solidFill>
        </p:spPr>
        <p:txBody>
          <a:bodyPr wrap="square">
            <a:spAutoFit/>
          </a:bodyPr>
          <a:lstStyle/>
          <a:p>
            <a:pPr algn="ctr"/>
            <a:r>
              <a:rPr lang="vi-VN" sz="2400" b="1" i="0" dirty="0">
                <a:solidFill>
                  <a:schemeClr val="accent1">
                    <a:lumMod val="50000"/>
                  </a:schemeClr>
                </a:solidFill>
                <a:effectLst/>
                <a:latin typeface="Roboto" panose="02000000000000000000" pitchFamily="2" charset="0"/>
              </a:rPr>
              <a:t>Lý do 4: Làm những việc nhỏ vì nó đơn giản hơn</a:t>
            </a:r>
            <a:endParaRPr lang="en-US" sz="2400" dirty="0">
              <a:solidFill>
                <a:schemeClr val="accent1">
                  <a:lumMod val="50000"/>
                </a:schemeClr>
              </a:solidFill>
            </a:endParaRPr>
          </a:p>
        </p:txBody>
      </p:sp>
      <p:sp>
        <p:nvSpPr>
          <p:cNvPr id="11" name="TextBox 10">
            <a:extLst>
              <a:ext uri="{FF2B5EF4-FFF2-40B4-BE49-F238E27FC236}">
                <a16:creationId xmlns:a16="http://schemas.microsoft.com/office/drawing/2014/main" id="{35E1EC48-D14B-414E-B456-A0302F9BE023}"/>
              </a:ext>
            </a:extLst>
          </p:cNvPr>
          <p:cNvSpPr txBox="1"/>
          <p:nvPr/>
        </p:nvSpPr>
        <p:spPr>
          <a:xfrm>
            <a:off x="6068918" y="2837084"/>
            <a:ext cx="4290059" cy="1323439"/>
          </a:xfrm>
          <a:prstGeom prst="rect">
            <a:avLst/>
          </a:prstGeom>
          <a:noFill/>
        </p:spPr>
        <p:txBody>
          <a:bodyPr wrap="square">
            <a:spAutoFit/>
          </a:bodyPr>
          <a:lstStyle/>
          <a:p>
            <a:pPr algn="ctr"/>
            <a:r>
              <a:rPr lang="vi-VN" sz="2000" b="0" i="0" dirty="0">
                <a:solidFill>
                  <a:srgbClr val="333333"/>
                </a:solidFill>
                <a:effectLst/>
                <a:latin typeface="Roboto" panose="02000000000000000000" pitchFamily="2" charset="0"/>
              </a:rPr>
              <a:t>Nếu </a:t>
            </a:r>
            <a:r>
              <a:rPr lang="vi-VN" sz="2000" b="1" i="0" u="sng" dirty="0">
                <a:solidFill>
                  <a:srgbClr val="FF0000"/>
                </a:solidFill>
                <a:effectLst/>
                <a:latin typeface="Roboto" panose="02000000000000000000" pitchFamily="2" charset="0"/>
              </a:rPr>
              <a:t>không vội vã khẩn trương </a:t>
            </a:r>
            <a:r>
              <a:rPr lang="vi-VN" sz="2000" b="0" i="0" dirty="0">
                <a:solidFill>
                  <a:srgbClr val="333333"/>
                </a:solidFill>
                <a:effectLst/>
                <a:latin typeface="Roboto" panose="02000000000000000000" pitchFamily="2" charset="0"/>
              </a:rPr>
              <a:t>để hoàn thành nhiệm vụ một cách hiệu quả, thì dường như phần</a:t>
            </a:r>
            <a:r>
              <a:rPr lang="en-US" sz="2000" b="0" i="0" dirty="0">
                <a:solidFill>
                  <a:srgbClr val="333333"/>
                </a:solidFill>
                <a:effectLst/>
                <a:latin typeface="Roboto" panose="02000000000000000000" pitchFamily="2" charset="0"/>
              </a:rPr>
              <a:t> </a:t>
            </a:r>
            <a:r>
              <a:rPr lang="vi-VN" sz="2000" b="0" i="0" dirty="0">
                <a:solidFill>
                  <a:srgbClr val="333333"/>
                </a:solidFill>
                <a:effectLst/>
                <a:latin typeface="Roboto" panose="02000000000000000000" pitchFamily="2" charset="0"/>
              </a:rPr>
              <a:t>thưởng cho công việc sẽ ở rất xa. </a:t>
            </a:r>
            <a:endParaRPr lang="en-US" sz="2000" b="0" i="0" dirty="0">
              <a:solidFill>
                <a:srgbClr val="333333"/>
              </a:solidFill>
              <a:effectLst/>
              <a:latin typeface="Roboto" panose="02000000000000000000" pitchFamily="2" charset="0"/>
            </a:endParaRPr>
          </a:p>
        </p:txBody>
      </p:sp>
      <p:sp>
        <p:nvSpPr>
          <p:cNvPr id="12" name="TextBox 11">
            <a:extLst>
              <a:ext uri="{FF2B5EF4-FFF2-40B4-BE49-F238E27FC236}">
                <a16:creationId xmlns:a16="http://schemas.microsoft.com/office/drawing/2014/main" id="{9D70B2D1-FF75-4034-AFFD-E370FA2328D5}"/>
              </a:ext>
            </a:extLst>
          </p:cNvPr>
          <p:cNvSpPr txBox="1"/>
          <p:nvPr/>
        </p:nvSpPr>
        <p:spPr>
          <a:xfrm>
            <a:off x="6116933" y="863357"/>
            <a:ext cx="4033520" cy="1323439"/>
          </a:xfrm>
          <a:prstGeom prst="rect">
            <a:avLst/>
          </a:prstGeom>
          <a:noFill/>
        </p:spPr>
        <p:txBody>
          <a:bodyPr wrap="square">
            <a:spAutoFit/>
          </a:bodyPr>
          <a:lstStyle/>
          <a:p>
            <a:pPr algn="ctr"/>
            <a:r>
              <a:rPr lang="vi-VN" sz="2000" b="0" i="0" dirty="0">
                <a:solidFill>
                  <a:srgbClr val="333333"/>
                </a:solidFill>
                <a:effectLst/>
                <a:latin typeface="Roboto" panose="02000000000000000000" pitchFamily="2" charset="0"/>
              </a:rPr>
              <a:t>Càng dành </a:t>
            </a:r>
            <a:r>
              <a:rPr lang="vi-VN" sz="2000" b="1" i="0" u="sng" dirty="0">
                <a:solidFill>
                  <a:srgbClr val="FF0000"/>
                </a:solidFill>
                <a:effectLst/>
                <a:latin typeface="Roboto" panose="02000000000000000000" pitchFamily="2" charset="0"/>
              </a:rPr>
              <a:t>nhiều thời gian </a:t>
            </a:r>
            <a:r>
              <a:rPr lang="vi-VN" sz="2000" b="0" i="0" dirty="0">
                <a:solidFill>
                  <a:srgbClr val="333333"/>
                </a:solidFill>
                <a:effectLst/>
                <a:latin typeface="Roboto" panose="02000000000000000000" pitchFamily="2" charset="0"/>
              </a:rPr>
              <a:t>và tâm huyết để hoàn thành công việc, thì khả năng con người trì hoãn hoàn thành nó càng lớn. </a:t>
            </a:r>
            <a:endParaRPr lang="en-US" sz="2000" b="0" i="0" dirty="0">
              <a:solidFill>
                <a:srgbClr val="333333"/>
              </a:solidFill>
              <a:effectLst/>
              <a:latin typeface="Roboto" panose="02000000000000000000" pitchFamily="2" charset="0"/>
            </a:endParaRPr>
          </a:p>
        </p:txBody>
      </p:sp>
      <p:sp>
        <p:nvSpPr>
          <p:cNvPr id="13" name="TextBox 12">
            <a:extLst>
              <a:ext uri="{FF2B5EF4-FFF2-40B4-BE49-F238E27FC236}">
                <a16:creationId xmlns:a16="http://schemas.microsoft.com/office/drawing/2014/main" id="{4804572D-0862-4ED0-8719-62682AEC9447}"/>
              </a:ext>
            </a:extLst>
          </p:cNvPr>
          <p:cNvSpPr txBox="1"/>
          <p:nvPr/>
        </p:nvSpPr>
        <p:spPr>
          <a:xfrm>
            <a:off x="5903729" y="4983062"/>
            <a:ext cx="4246724" cy="1015663"/>
          </a:xfrm>
          <a:prstGeom prst="rect">
            <a:avLst/>
          </a:prstGeom>
          <a:noFill/>
        </p:spPr>
        <p:txBody>
          <a:bodyPr wrap="square">
            <a:spAutoFit/>
          </a:bodyPr>
          <a:lstStyle/>
          <a:p>
            <a:pPr algn="ctr"/>
            <a:r>
              <a:rPr lang="vi-VN" sz="2000" b="0" i="0" dirty="0">
                <a:solidFill>
                  <a:srgbClr val="333333"/>
                </a:solidFill>
                <a:effectLst/>
                <a:latin typeface="Roboto" panose="02000000000000000000" pitchFamily="2" charset="0"/>
              </a:rPr>
              <a:t>Con người muốn có cảm giác </a:t>
            </a:r>
            <a:r>
              <a:rPr lang="vi-VN" sz="2000" b="1" i="0" u="sng" dirty="0">
                <a:solidFill>
                  <a:srgbClr val="FF0000"/>
                </a:solidFill>
                <a:effectLst/>
                <a:latin typeface="Roboto" panose="02000000000000000000" pitchFamily="2" charset="0"/>
              </a:rPr>
              <a:t>thành công và đạt được thành tựu sớm </a:t>
            </a:r>
            <a:r>
              <a:rPr lang="vi-VN" sz="2000" b="0" i="0" dirty="0">
                <a:solidFill>
                  <a:srgbClr val="333333"/>
                </a:solidFill>
                <a:effectLst/>
                <a:latin typeface="Roboto" panose="02000000000000000000" pitchFamily="2" charset="0"/>
              </a:rPr>
              <a:t>hơn là muộn.</a:t>
            </a:r>
            <a:endParaRPr lang="en-US" sz="2000" dirty="0"/>
          </a:p>
        </p:txBody>
      </p:sp>
      <p:sp>
        <p:nvSpPr>
          <p:cNvPr id="14" name="Oval 13">
            <a:extLst>
              <a:ext uri="{FF2B5EF4-FFF2-40B4-BE49-F238E27FC236}">
                <a16:creationId xmlns:a16="http://schemas.microsoft.com/office/drawing/2014/main" id="{6C109877-EF5D-4AF1-BC2F-D93DBEBB285E}"/>
              </a:ext>
            </a:extLst>
          </p:cNvPr>
          <p:cNvSpPr/>
          <p:nvPr/>
        </p:nvSpPr>
        <p:spPr>
          <a:xfrm>
            <a:off x="5856119" y="292561"/>
            <a:ext cx="4653279" cy="2282051"/>
          </a:xfrm>
          <a:prstGeom prst="ellipse">
            <a:avLst/>
          </a:prstGeom>
          <a:noFill/>
          <a:ln w="3810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24D8A853-EDCC-4DF1-8431-E0D935201D34}"/>
              </a:ext>
            </a:extLst>
          </p:cNvPr>
          <p:cNvSpPr/>
          <p:nvPr/>
        </p:nvSpPr>
        <p:spPr>
          <a:xfrm>
            <a:off x="5856121" y="2287167"/>
            <a:ext cx="4653279" cy="2282051"/>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E9C58102-A847-4B21-AA95-131FB4D804E9}"/>
              </a:ext>
            </a:extLst>
          </p:cNvPr>
          <p:cNvSpPr/>
          <p:nvPr/>
        </p:nvSpPr>
        <p:spPr>
          <a:xfrm>
            <a:off x="6035593" y="4211625"/>
            <a:ext cx="4653279" cy="2282051"/>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Brace 17">
            <a:extLst>
              <a:ext uri="{FF2B5EF4-FFF2-40B4-BE49-F238E27FC236}">
                <a16:creationId xmlns:a16="http://schemas.microsoft.com/office/drawing/2014/main" id="{107214CA-8A85-4FF8-86D3-DB86F1254A8E}"/>
              </a:ext>
            </a:extLst>
          </p:cNvPr>
          <p:cNvSpPr/>
          <p:nvPr/>
        </p:nvSpPr>
        <p:spPr>
          <a:xfrm>
            <a:off x="4662281" y="504607"/>
            <a:ext cx="664358" cy="6231473"/>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Oval 18">
            <a:extLst>
              <a:ext uri="{FF2B5EF4-FFF2-40B4-BE49-F238E27FC236}">
                <a16:creationId xmlns:a16="http://schemas.microsoft.com/office/drawing/2014/main" id="{95C6960E-69FB-4936-911E-56192AFF4B3A}"/>
              </a:ext>
            </a:extLst>
          </p:cNvPr>
          <p:cNvSpPr/>
          <p:nvPr/>
        </p:nvSpPr>
        <p:spPr>
          <a:xfrm>
            <a:off x="10150453" y="1041906"/>
            <a:ext cx="768202" cy="66159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1</a:t>
            </a:r>
          </a:p>
        </p:txBody>
      </p:sp>
      <p:sp>
        <p:nvSpPr>
          <p:cNvPr id="20" name="Oval 19">
            <a:extLst>
              <a:ext uri="{FF2B5EF4-FFF2-40B4-BE49-F238E27FC236}">
                <a16:creationId xmlns:a16="http://schemas.microsoft.com/office/drawing/2014/main" id="{E4E8C776-1AC9-4344-9017-0694AF27B0EE}"/>
              </a:ext>
            </a:extLst>
          </p:cNvPr>
          <p:cNvSpPr/>
          <p:nvPr/>
        </p:nvSpPr>
        <p:spPr>
          <a:xfrm>
            <a:off x="5326639" y="3125982"/>
            <a:ext cx="768202" cy="79674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2</a:t>
            </a:r>
          </a:p>
        </p:txBody>
      </p:sp>
      <p:sp>
        <p:nvSpPr>
          <p:cNvPr id="21" name="Oval 20">
            <a:extLst>
              <a:ext uri="{FF2B5EF4-FFF2-40B4-BE49-F238E27FC236}">
                <a16:creationId xmlns:a16="http://schemas.microsoft.com/office/drawing/2014/main" id="{1B3AA96B-68F0-4E8F-87AF-74A6BD7709A9}"/>
              </a:ext>
            </a:extLst>
          </p:cNvPr>
          <p:cNvSpPr/>
          <p:nvPr/>
        </p:nvSpPr>
        <p:spPr>
          <a:xfrm>
            <a:off x="10509398" y="4983062"/>
            <a:ext cx="768202" cy="713991"/>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3</a:t>
            </a:r>
          </a:p>
        </p:txBody>
      </p:sp>
      <p:sp>
        <p:nvSpPr>
          <p:cNvPr id="17" name="TextBox 16">
            <a:extLst>
              <a:ext uri="{FF2B5EF4-FFF2-40B4-BE49-F238E27FC236}">
                <a16:creationId xmlns:a16="http://schemas.microsoft.com/office/drawing/2014/main" id="{8D2A22A1-599C-4096-81E6-26C589E232C5}"/>
              </a:ext>
            </a:extLst>
          </p:cNvPr>
          <p:cNvSpPr txBox="1"/>
          <p:nvPr/>
        </p:nvSpPr>
        <p:spPr>
          <a:xfrm>
            <a:off x="279357" y="2227863"/>
            <a:ext cx="4424756" cy="1200329"/>
          </a:xfrm>
          <a:prstGeom prst="rect">
            <a:avLst/>
          </a:prstGeom>
          <a:noFill/>
        </p:spPr>
        <p:txBody>
          <a:bodyPr wrap="square">
            <a:spAutoFit/>
          </a:bodyPr>
          <a:lstStyle/>
          <a:p>
            <a:pPr algn="just"/>
            <a:r>
              <a:rPr lang="en-US" sz="2400" b="0" i="0" dirty="0">
                <a:solidFill>
                  <a:srgbClr val="C00000"/>
                </a:solidFill>
                <a:effectLst/>
                <a:latin typeface="Roboto" panose="02000000000000000000" pitchFamily="2" charset="0"/>
              </a:rPr>
              <a:t>C</a:t>
            </a:r>
            <a:r>
              <a:rPr lang="vi-VN" sz="2400" b="0" i="0" dirty="0">
                <a:solidFill>
                  <a:srgbClr val="C00000"/>
                </a:solidFill>
                <a:effectLst/>
                <a:latin typeface="Roboto" panose="02000000000000000000" pitchFamily="2" charset="0"/>
              </a:rPr>
              <a:t>húng ta thường chọn những việc đơn giản để làm vì chúng nhanh gọn và dễ hoàn thành. </a:t>
            </a:r>
            <a:endParaRPr lang="en-US" sz="2400" dirty="0">
              <a:solidFill>
                <a:srgbClr val="C00000"/>
              </a:solidFill>
            </a:endParaRPr>
          </a:p>
        </p:txBody>
      </p:sp>
    </p:spTree>
    <p:extLst>
      <p:ext uri="{BB962C8B-B14F-4D97-AF65-F5344CB8AC3E}">
        <p14:creationId xmlns:p14="http://schemas.microsoft.com/office/powerpoint/2010/main" val="8625160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555685-B1F3-4CB3-958F-C47B66F5AD71}"/>
              </a:ext>
            </a:extLst>
          </p:cNvPr>
          <p:cNvSpPr txBox="1"/>
          <p:nvPr/>
        </p:nvSpPr>
        <p:spPr>
          <a:xfrm>
            <a:off x="345441" y="523860"/>
            <a:ext cx="4924143" cy="830997"/>
          </a:xfrm>
          <a:prstGeom prst="rect">
            <a:avLst/>
          </a:prstGeom>
          <a:solidFill>
            <a:schemeClr val="accent4">
              <a:lumMod val="60000"/>
              <a:lumOff val="40000"/>
            </a:schemeClr>
          </a:solidFill>
        </p:spPr>
        <p:txBody>
          <a:bodyPr wrap="square">
            <a:spAutoFit/>
          </a:bodyPr>
          <a:lstStyle/>
          <a:p>
            <a:pPr algn="ctr"/>
            <a:r>
              <a:rPr lang="en-US" sz="2400" b="1" i="0" dirty="0" err="1">
                <a:solidFill>
                  <a:schemeClr val="accent1">
                    <a:lumMod val="50000"/>
                  </a:schemeClr>
                </a:solidFill>
                <a:effectLst/>
                <a:latin typeface="Roboto" panose="02000000000000000000" pitchFamily="2" charset="0"/>
              </a:rPr>
              <a:t>Lý</a:t>
            </a:r>
            <a:r>
              <a:rPr lang="en-US" sz="2400" b="1" i="0" dirty="0">
                <a:solidFill>
                  <a:schemeClr val="accent1">
                    <a:lumMod val="50000"/>
                  </a:schemeClr>
                </a:solidFill>
                <a:effectLst/>
                <a:latin typeface="Roboto" panose="02000000000000000000" pitchFamily="2" charset="0"/>
              </a:rPr>
              <a:t> do 5: </a:t>
            </a:r>
            <a:r>
              <a:rPr lang="en-US" sz="2400" b="1" i="0" dirty="0" err="1">
                <a:solidFill>
                  <a:schemeClr val="accent1">
                    <a:lumMod val="50000"/>
                  </a:schemeClr>
                </a:solidFill>
                <a:effectLst/>
                <a:latin typeface="Roboto" panose="02000000000000000000" pitchFamily="2" charset="0"/>
              </a:rPr>
              <a:t>Bạn</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trải</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nghiệm</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việc</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thiếu</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động</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lực</a:t>
            </a:r>
            <a:endParaRPr lang="en-US" sz="2400" dirty="0">
              <a:solidFill>
                <a:schemeClr val="accent1">
                  <a:lumMod val="50000"/>
                </a:schemeClr>
              </a:solidFill>
            </a:endParaRPr>
          </a:p>
        </p:txBody>
      </p:sp>
      <p:sp>
        <p:nvSpPr>
          <p:cNvPr id="6" name="TextBox 5">
            <a:extLst>
              <a:ext uri="{FF2B5EF4-FFF2-40B4-BE49-F238E27FC236}">
                <a16:creationId xmlns:a16="http://schemas.microsoft.com/office/drawing/2014/main" id="{C3BDA149-A515-4074-9E69-9C91E3531322}"/>
              </a:ext>
            </a:extLst>
          </p:cNvPr>
          <p:cNvSpPr txBox="1"/>
          <p:nvPr/>
        </p:nvSpPr>
        <p:spPr>
          <a:xfrm>
            <a:off x="345441" y="1696729"/>
            <a:ext cx="10017760" cy="4832092"/>
          </a:xfrm>
          <a:prstGeom prst="rect">
            <a:avLst/>
          </a:prstGeom>
          <a:noFill/>
        </p:spPr>
        <p:txBody>
          <a:bodyPr wrap="square">
            <a:spAutoFit/>
          </a:bodyPr>
          <a:lstStyle/>
          <a:p>
            <a:pPr algn="just">
              <a:buFont typeface="Arial" panose="020B0604020202020204" pitchFamily="34" charset="0"/>
              <a:buChar char="•"/>
            </a:pPr>
            <a:r>
              <a:rPr lang="en-US" sz="2800" b="0" i="0" dirty="0">
                <a:solidFill>
                  <a:srgbClr val="333333"/>
                </a:solidFill>
                <a:effectLst/>
                <a:latin typeface="Roboto" panose="02000000000000000000" pitchFamily="2" charset="0"/>
              </a:rPr>
              <a:t> </a:t>
            </a:r>
            <a:r>
              <a:rPr lang="vi-VN" sz="2800" b="0" i="0" dirty="0">
                <a:solidFill>
                  <a:srgbClr val="C00000"/>
                </a:solidFill>
                <a:effectLst/>
                <a:latin typeface="Roboto" panose="02000000000000000000" pitchFamily="2" charset="0"/>
              </a:rPr>
              <a:t>Thiếu năng lượng</a:t>
            </a:r>
          </a:p>
          <a:p>
            <a:pPr algn="just">
              <a:buFont typeface="Arial" panose="020B0604020202020204" pitchFamily="34" charset="0"/>
              <a:buChar char="•"/>
            </a:pPr>
            <a:r>
              <a:rPr lang="en-US" sz="2800" b="0" i="0" dirty="0">
                <a:solidFill>
                  <a:srgbClr val="C00000"/>
                </a:solidFill>
                <a:effectLst/>
                <a:latin typeface="Roboto" panose="02000000000000000000" pitchFamily="2" charset="0"/>
              </a:rPr>
              <a:t> </a:t>
            </a:r>
            <a:r>
              <a:rPr lang="vi-VN" sz="2800" b="0" i="0" dirty="0">
                <a:solidFill>
                  <a:srgbClr val="C00000"/>
                </a:solidFill>
                <a:effectLst/>
                <a:latin typeface="Roboto" panose="02000000000000000000" pitchFamily="2" charset="0"/>
              </a:rPr>
              <a:t>Mệt mỏi</a:t>
            </a:r>
          </a:p>
          <a:p>
            <a:pPr algn="just">
              <a:buFont typeface="Arial" panose="020B0604020202020204" pitchFamily="34" charset="0"/>
              <a:buChar char="•"/>
            </a:pPr>
            <a:r>
              <a:rPr lang="en-US" sz="2800" b="0" i="0" dirty="0">
                <a:solidFill>
                  <a:srgbClr val="C00000"/>
                </a:solidFill>
                <a:effectLst/>
                <a:latin typeface="Roboto" panose="02000000000000000000" pitchFamily="2" charset="0"/>
              </a:rPr>
              <a:t> </a:t>
            </a:r>
            <a:r>
              <a:rPr lang="vi-VN" sz="2800" b="0" i="0" dirty="0">
                <a:solidFill>
                  <a:srgbClr val="C00000"/>
                </a:solidFill>
                <a:effectLst/>
                <a:latin typeface="Roboto" panose="02000000000000000000" pitchFamily="2" charset="0"/>
              </a:rPr>
              <a:t>Căng thẳng</a:t>
            </a:r>
          </a:p>
          <a:p>
            <a:pPr algn="just">
              <a:buFont typeface="Arial" panose="020B0604020202020204" pitchFamily="34" charset="0"/>
              <a:buChar char="•"/>
            </a:pPr>
            <a:r>
              <a:rPr lang="en-US" sz="2800" b="0" i="0" dirty="0">
                <a:solidFill>
                  <a:srgbClr val="C00000"/>
                </a:solidFill>
                <a:effectLst/>
                <a:latin typeface="Roboto" panose="02000000000000000000" pitchFamily="2" charset="0"/>
              </a:rPr>
              <a:t> </a:t>
            </a:r>
            <a:r>
              <a:rPr lang="vi-VN" sz="2800" b="0" i="0" dirty="0">
                <a:solidFill>
                  <a:srgbClr val="C00000"/>
                </a:solidFill>
                <a:effectLst/>
                <a:latin typeface="Roboto" panose="02000000000000000000" pitchFamily="2" charset="0"/>
              </a:rPr>
              <a:t>Những thứ ưu tiên khác</a:t>
            </a:r>
          </a:p>
          <a:p>
            <a:pPr algn="just">
              <a:buFont typeface="Arial" panose="020B0604020202020204" pitchFamily="34" charset="0"/>
              <a:buChar char="•"/>
            </a:pPr>
            <a:r>
              <a:rPr lang="en-US" sz="2800" b="0" i="0" dirty="0">
                <a:solidFill>
                  <a:srgbClr val="C00000"/>
                </a:solidFill>
                <a:effectLst/>
                <a:latin typeface="Roboto" panose="02000000000000000000" pitchFamily="2" charset="0"/>
              </a:rPr>
              <a:t> </a:t>
            </a:r>
            <a:r>
              <a:rPr lang="vi-VN" sz="2800" b="0" i="0" dirty="0">
                <a:solidFill>
                  <a:srgbClr val="C00000"/>
                </a:solidFill>
                <a:effectLst/>
                <a:latin typeface="Roboto" panose="02000000000000000000" pitchFamily="2" charset="0"/>
              </a:rPr>
              <a:t>Tình trạng khẩn cấp không mong muốn</a:t>
            </a:r>
          </a:p>
          <a:p>
            <a:pPr algn="just">
              <a:buFont typeface="Arial" panose="020B0604020202020204" pitchFamily="34" charset="0"/>
              <a:buChar char="•"/>
            </a:pPr>
            <a:r>
              <a:rPr lang="en-US" sz="2800" b="0" i="0" dirty="0">
                <a:solidFill>
                  <a:srgbClr val="C00000"/>
                </a:solidFill>
                <a:effectLst/>
                <a:latin typeface="Roboto" panose="02000000000000000000" pitchFamily="2" charset="0"/>
              </a:rPr>
              <a:t> </a:t>
            </a:r>
            <a:r>
              <a:rPr lang="vi-VN" sz="2800" b="0" i="0" dirty="0">
                <a:solidFill>
                  <a:srgbClr val="C00000"/>
                </a:solidFill>
                <a:effectLst/>
                <a:latin typeface="Roboto" panose="02000000000000000000" pitchFamily="2" charset="0"/>
              </a:rPr>
              <a:t>Khó khăn trong việc tìm kiếm ý tưởng mới</a:t>
            </a:r>
          </a:p>
          <a:p>
            <a:pPr algn="just">
              <a:buFont typeface="Arial" panose="020B0604020202020204" pitchFamily="34" charset="0"/>
              <a:buChar char="•"/>
            </a:pPr>
            <a:r>
              <a:rPr lang="en-US" sz="2800" b="0" i="0" dirty="0">
                <a:solidFill>
                  <a:srgbClr val="C00000"/>
                </a:solidFill>
                <a:effectLst/>
                <a:latin typeface="Roboto" panose="02000000000000000000" pitchFamily="2" charset="0"/>
              </a:rPr>
              <a:t> </a:t>
            </a:r>
            <a:r>
              <a:rPr lang="vi-VN" sz="2800" b="0" i="0" dirty="0">
                <a:solidFill>
                  <a:srgbClr val="C00000"/>
                </a:solidFill>
                <a:effectLst/>
                <a:latin typeface="Roboto" panose="02000000000000000000" pitchFamily="2" charset="0"/>
              </a:rPr>
              <a:t>Bạn chưa từng thành công với nhiệm vụ ấy trong quá khứ</a:t>
            </a:r>
          </a:p>
          <a:p>
            <a:pPr algn="just">
              <a:buFont typeface="Arial" panose="020B0604020202020204" pitchFamily="34" charset="0"/>
              <a:buChar char="•"/>
            </a:pPr>
            <a:r>
              <a:rPr lang="en-US" sz="2800" b="0" i="0" dirty="0">
                <a:solidFill>
                  <a:srgbClr val="C00000"/>
                </a:solidFill>
                <a:effectLst/>
                <a:latin typeface="Roboto" panose="02000000000000000000" pitchFamily="2" charset="0"/>
              </a:rPr>
              <a:t> </a:t>
            </a:r>
            <a:r>
              <a:rPr lang="vi-VN" sz="2800" b="0" i="0" dirty="0">
                <a:solidFill>
                  <a:srgbClr val="C00000"/>
                </a:solidFill>
                <a:effectLst/>
                <a:latin typeface="Roboto" panose="02000000000000000000" pitchFamily="2" charset="0"/>
              </a:rPr>
              <a:t>Xung quanh bạn là những điều tiêu cực</a:t>
            </a:r>
          </a:p>
          <a:p>
            <a:pPr algn="just">
              <a:buFont typeface="Arial" panose="020B0604020202020204" pitchFamily="34" charset="0"/>
              <a:buChar char="•"/>
            </a:pPr>
            <a:r>
              <a:rPr lang="en-US" sz="2800" b="0" i="0" dirty="0">
                <a:solidFill>
                  <a:srgbClr val="C00000"/>
                </a:solidFill>
                <a:effectLst/>
                <a:latin typeface="Roboto" panose="02000000000000000000" pitchFamily="2" charset="0"/>
              </a:rPr>
              <a:t> </a:t>
            </a:r>
            <a:r>
              <a:rPr lang="vi-VN" sz="2800" b="0" i="0" dirty="0">
                <a:solidFill>
                  <a:srgbClr val="C00000"/>
                </a:solidFill>
                <a:effectLst/>
                <a:latin typeface="Roboto" panose="02000000000000000000" pitchFamily="2" charset="0"/>
              </a:rPr>
              <a:t>Thiếu tự tin</a:t>
            </a:r>
          </a:p>
          <a:p>
            <a:pPr algn="just">
              <a:buFont typeface="Arial" panose="020B0604020202020204" pitchFamily="34" charset="0"/>
              <a:buChar char="•"/>
            </a:pPr>
            <a:r>
              <a:rPr lang="en-US" sz="2800" b="0" i="0" dirty="0">
                <a:solidFill>
                  <a:srgbClr val="C00000"/>
                </a:solidFill>
                <a:effectLst/>
                <a:latin typeface="Roboto" panose="02000000000000000000" pitchFamily="2" charset="0"/>
              </a:rPr>
              <a:t> </a:t>
            </a:r>
            <a:r>
              <a:rPr lang="vi-VN" sz="2800" b="0" i="0" dirty="0">
                <a:solidFill>
                  <a:srgbClr val="C00000"/>
                </a:solidFill>
                <a:effectLst/>
                <a:latin typeface="Roboto" panose="02000000000000000000" pitchFamily="2" charset="0"/>
              </a:rPr>
              <a:t>Làm việc trong môi trường xấu</a:t>
            </a:r>
          </a:p>
          <a:p>
            <a:pPr algn="just">
              <a:buFont typeface="Arial" panose="020B0604020202020204" pitchFamily="34" charset="0"/>
              <a:buChar char="•"/>
            </a:pPr>
            <a:r>
              <a:rPr lang="en-US" sz="2800" b="0" i="0" dirty="0">
                <a:solidFill>
                  <a:srgbClr val="C00000"/>
                </a:solidFill>
                <a:effectLst/>
                <a:latin typeface="Roboto" panose="02000000000000000000" pitchFamily="2" charset="0"/>
              </a:rPr>
              <a:t> </a:t>
            </a:r>
            <a:r>
              <a:rPr lang="vi-VN" sz="2800" b="0" i="0" dirty="0">
                <a:solidFill>
                  <a:srgbClr val="C00000"/>
                </a:solidFill>
                <a:effectLst/>
                <a:latin typeface="Roboto" panose="02000000000000000000" pitchFamily="2" charset="0"/>
              </a:rPr>
              <a:t>Mục tiêu không rõ r</a:t>
            </a:r>
            <a:r>
              <a:rPr lang="en-US" sz="2800" dirty="0">
                <a:solidFill>
                  <a:srgbClr val="C00000"/>
                </a:solidFill>
                <a:latin typeface="Roboto" panose="02000000000000000000" pitchFamily="2" charset="0"/>
              </a:rPr>
              <a:t>à</a:t>
            </a:r>
            <a:r>
              <a:rPr lang="vi-VN" sz="2800" b="0" i="0" dirty="0">
                <a:solidFill>
                  <a:srgbClr val="C00000"/>
                </a:solidFill>
                <a:effectLst/>
                <a:latin typeface="Roboto" panose="02000000000000000000" pitchFamily="2" charset="0"/>
              </a:rPr>
              <a:t>ng</a:t>
            </a:r>
            <a:r>
              <a:rPr lang="en-US" sz="2800" b="0" i="0" dirty="0">
                <a:solidFill>
                  <a:srgbClr val="C00000"/>
                </a:solidFill>
                <a:effectLst/>
                <a:latin typeface="Roboto" panose="02000000000000000000" pitchFamily="2" charset="0"/>
              </a:rPr>
              <a:t> </a:t>
            </a:r>
            <a:endParaRPr lang="vi-VN" sz="2800" b="0" i="0" dirty="0">
              <a:solidFill>
                <a:srgbClr val="C00000"/>
              </a:solidFill>
              <a:effectLst/>
              <a:latin typeface="Roboto" panose="02000000000000000000" pitchFamily="2" charset="0"/>
            </a:endParaRPr>
          </a:p>
        </p:txBody>
      </p:sp>
      <p:sp>
        <p:nvSpPr>
          <p:cNvPr id="9" name="Oval 8">
            <a:extLst>
              <a:ext uri="{FF2B5EF4-FFF2-40B4-BE49-F238E27FC236}">
                <a16:creationId xmlns:a16="http://schemas.microsoft.com/office/drawing/2014/main" id="{B4598471-757D-419B-AF74-9F1A0D8A4505}"/>
              </a:ext>
            </a:extLst>
          </p:cNvPr>
          <p:cNvSpPr/>
          <p:nvPr/>
        </p:nvSpPr>
        <p:spPr>
          <a:xfrm>
            <a:off x="6837680" y="274321"/>
            <a:ext cx="5222240" cy="3881120"/>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E160333-CD0B-418B-81ED-5BDD889B78A6}"/>
              </a:ext>
            </a:extLst>
          </p:cNvPr>
          <p:cNvSpPr txBox="1"/>
          <p:nvPr/>
        </p:nvSpPr>
        <p:spPr>
          <a:xfrm>
            <a:off x="7294732" y="909427"/>
            <a:ext cx="4247176" cy="2677656"/>
          </a:xfrm>
          <a:prstGeom prst="rect">
            <a:avLst/>
          </a:prstGeom>
          <a:noFill/>
        </p:spPr>
        <p:txBody>
          <a:bodyPr wrap="square">
            <a:spAutoFit/>
          </a:bodyPr>
          <a:lstStyle/>
          <a:p>
            <a:pPr algn="ctr"/>
            <a:r>
              <a:rPr lang="en-US" sz="2400" b="0" i="0" dirty="0" err="1">
                <a:solidFill>
                  <a:schemeClr val="accent1">
                    <a:lumMod val="75000"/>
                  </a:schemeClr>
                </a:solidFill>
                <a:effectLst/>
                <a:latin typeface="Roboto" panose="02000000000000000000" pitchFamily="2" charset="0"/>
              </a:rPr>
              <a:t>Nếu</a:t>
            </a:r>
            <a:r>
              <a:rPr lang="en-US" sz="2400" b="0" i="0" dirty="0">
                <a:solidFill>
                  <a:schemeClr val="accent1">
                    <a:lumMod val="75000"/>
                  </a:schemeClr>
                </a:solidFill>
                <a:effectLst/>
                <a:latin typeface="Roboto" panose="02000000000000000000" pitchFamily="2" charset="0"/>
              </a:rPr>
              <a:t> </a:t>
            </a:r>
            <a:r>
              <a:rPr lang="vi-VN" sz="2400" b="0" i="0" dirty="0">
                <a:solidFill>
                  <a:schemeClr val="accent1">
                    <a:lumMod val="75000"/>
                  </a:schemeClr>
                </a:solidFill>
                <a:effectLst/>
                <a:latin typeface="Roboto" panose="02000000000000000000" pitchFamily="2" charset="0"/>
              </a:rPr>
              <a:t>con </a:t>
            </a:r>
            <a:r>
              <a:rPr lang="vi-VN" sz="2400" i="0" dirty="0">
                <a:solidFill>
                  <a:schemeClr val="accent1">
                    <a:lumMod val="75000"/>
                  </a:schemeClr>
                </a:solidFill>
                <a:effectLst/>
                <a:latin typeface="Roboto" panose="02000000000000000000" pitchFamily="2" charset="0"/>
              </a:rPr>
              <a:t>người có khả năng nhìn thấy rõ ràng sự kết nối giữa </a:t>
            </a:r>
            <a:r>
              <a:rPr lang="vi-VN" sz="2400" b="1" i="0" u="sng" dirty="0">
                <a:solidFill>
                  <a:srgbClr val="FF0000"/>
                </a:solidFill>
                <a:effectLst/>
                <a:latin typeface="Roboto" panose="02000000000000000000" pitchFamily="2" charset="0"/>
              </a:rPr>
              <a:t>sở thích, mục tiêu và các mối quan tâm</a:t>
            </a:r>
            <a:r>
              <a:rPr lang="vi-VN" sz="2400" b="0" i="0" dirty="0">
                <a:solidFill>
                  <a:schemeClr val="accent1">
                    <a:lumMod val="75000"/>
                  </a:schemeClr>
                </a:solidFill>
                <a:effectLst/>
                <a:latin typeface="Roboto" panose="02000000000000000000" pitchFamily="2" charset="0"/>
              </a:rPr>
              <a:t>, họ sẽ có khả năng </a:t>
            </a:r>
            <a:r>
              <a:rPr lang="vi-VN" sz="2400" b="1" i="0" u="sng" dirty="0">
                <a:solidFill>
                  <a:srgbClr val="FF0000"/>
                </a:solidFill>
                <a:effectLst/>
                <a:latin typeface="Roboto" panose="02000000000000000000" pitchFamily="2" charset="0"/>
              </a:rPr>
              <a:t>coi trọng công việc hơn và có động lực đầu tư năng lượng </a:t>
            </a:r>
            <a:r>
              <a:rPr lang="vi-VN" sz="2400" b="0" i="0" dirty="0">
                <a:solidFill>
                  <a:schemeClr val="accent1">
                    <a:lumMod val="75000"/>
                  </a:schemeClr>
                </a:solidFill>
                <a:effectLst/>
                <a:latin typeface="Roboto" panose="02000000000000000000" pitchFamily="2" charset="0"/>
              </a:rPr>
              <a:t>của mình vào nó.</a:t>
            </a:r>
            <a:endParaRPr lang="en-US" sz="2400" dirty="0">
              <a:solidFill>
                <a:schemeClr val="accent1">
                  <a:lumMod val="75000"/>
                </a:schemeClr>
              </a:solidFill>
            </a:endParaRPr>
          </a:p>
        </p:txBody>
      </p:sp>
    </p:spTree>
    <p:extLst>
      <p:ext uri="{BB962C8B-B14F-4D97-AF65-F5344CB8AC3E}">
        <p14:creationId xmlns:p14="http://schemas.microsoft.com/office/powerpoint/2010/main" val="634328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8933716-B6EF-469C-AFDB-94F23C5B9BD7}"/>
              </a:ext>
            </a:extLst>
          </p:cNvPr>
          <p:cNvSpPr/>
          <p:nvPr/>
        </p:nvSpPr>
        <p:spPr>
          <a:xfrm>
            <a:off x="165745" y="1725197"/>
            <a:ext cx="5019040" cy="3627120"/>
          </a:xfrm>
          <a:prstGeom prst="roundRect">
            <a:avLst/>
          </a:prstGeom>
          <a:solidFill>
            <a:srgbClr val="FFFF0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A682E4C-9BE1-4517-8288-7B568076503B}"/>
              </a:ext>
            </a:extLst>
          </p:cNvPr>
          <p:cNvSpPr txBox="1"/>
          <p:nvPr/>
        </p:nvSpPr>
        <p:spPr>
          <a:xfrm>
            <a:off x="520235" y="1177287"/>
            <a:ext cx="4080148" cy="830997"/>
          </a:xfrm>
          <a:prstGeom prst="rect">
            <a:avLst/>
          </a:prstGeom>
          <a:solidFill>
            <a:srgbClr val="FFC000"/>
          </a:solidFill>
        </p:spPr>
        <p:txBody>
          <a:bodyPr wrap="square">
            <a:spAutoFit/>
          </a:bodyPr>
          <a:lstStyle/>
          <a:p>
            <a:pPr algn="ctr"/>
            <a:r>
              <a:rPr lang="vi-VN" sz="2400" b="1" i="0" dirty="0">
                <a:solidFill>
                  <a:schemeClr val="accent1">
                    <a:lumMod val="50000"/>
                  </a:schemeClr>
                </a:solidFill>
                <a:effectLst/>
                <a:latin typeface="Roboto" panose="02000000000000000000" pitchFamily="2" charset="0"/>
              </a:rPr>
              <a:t>Lý do 6: Bạn không biết bắt đầu như </a:t>
            </a:r>
            <a:r>
              <a:rPr lang="en-US" sz="2400" b="1" i="0" dirty="0" err="1">
                <a:solidFill>
                  <a:schemeClr val="accent1">
                    <a:lumMod val="50000"/>
                  </a:schemeClr>
                </a:solidFill>
                <a:effectLst/>
                <a:latin typeface="Roboto" panose="02000000000000000000" pitchFamily="2" charset="0"/>
              </a:rPr>
              <a:t>thế</a:t>
            </a:r>
            <a:r>
              <a:rPr lang="en-US" sz="2400" b="1" i="0" dirty="0">
                <a:solidFill>
                  <a:schemeClr val="accent1">
                    <a:lumMod val="50000"/>
                  </a:schemeClr>
                </a:solidFill>
                <a:effectLst/>
                <a:latin typeface="Roboto" panose="02000000000000000000" pitchFamily="2" charset="0"/>
              </a:rPr>
              <a:t> </a:t>
            </a:r>
            <a:r>
              <a:rPr lang="vi-VN" sz="2400" b="1" i="0" dirty="0">
                <a:solidFill>
                  <a:schemeClr val="accent1">
                    <a:lumMod val="50000"/>
                  </a:schemeClr>
                </a:solidFill>
                <a:effectLst/>
                <a:latin typeface="Roboto" panose="02000000000000000000" pitchFamily="2" charset="0"/>
              </a:rPr>
              <a:t>nào</a:t>
            </a:r>
            <a:endParaRPr lang="en-US" sz="2400" dirty="0">
              <a:solidFill>
                <a:schemeClr val="accent1">
                  <a:lumMod val="50000"/>
                </a:schemeClr>
              </a:solidFill>
            </a:endParaRPr>
          </a:p>
        </p:txBody>
      </p:sp>
      <p:sp>
        <p:nvSpPr>
          <p:cNvPr id="10" name="TextBox 9">
            <a:extLst>
              <a:ext uri="{FF2B5EF4-FFF2-40B4-BE49-F238E27FC236}">
                <a16:creationId xmlns:a16="http://schemas.microsoft.com/office/drawing/2014/main" id="{14F5640C-C93E-446B-A040-C7C650B93D04}"/>
              </a:ext>
            </a:extLst>
          </p:cNvPr>
          <p:cNvSpPr txBox="1"/>
          <p:nvPr/>
        </p:nvSpPr>
        <p:spPr>
          <a:xfrm>
            <a:off x="520235" y="2138373"/>
            <a:ext cx="4448502" cy="2800767"/>
          </a:xfrm>
          <a:prstGeom prst="rect">
            <a:avLst/>
          </a:prstGeom>
          <a:noFill/>
        </p:spPr>
        <p:txBody>
          <a:bodyPr wrap="square">
            <a:spAutoFit/>
          </a:bodyPr>
          <a:lstStyle/>
          <a:p>
            <a:pPr algn="just">
              <a:lnSpc>
                <a:spcPct val="150000"/>
              </a:lnSpc>
            </a:pPr>
            <a:r>
              <a:rPr lang="en-US" sz="2400" b="0" i="0" dirty="0">
                <a:solidFill>
                  <a:schemeClr val="accent1">
                    <a:lumMod val="75000"/>
                  </a:schemeClr>
                </a:solidFill>
                <a:effectLst/>
                <a:latin typeface="Roboto" panose="02000000000000000000" pitchFamily="2" charset="0"/>
              </a:rPr>
              <a:t>P</a:t>
            </a:r>
            <a:r>
              <a:rPr lang="vi-VN" sz="2400" b="0" i="0" dirty="0">
                <a:solidFill>
                  <a:schemeClr val="accent1">
                    <a:lumMod val="75000"/>
                  </a:schemeClr>
                </a:solidFill>
                <a:effectLst/>
                <a:latin typeface="Roboto" panose="02000000000000000000" pitchFamily="2" charset="0"/>
              </a:rPr>
              <a:t>hương pháp cực hiệu quả là sử dụng ý tưởng “hoàn thành mọi thứ”. Nó sẽ giúp biến nhiệm vụ phức tạp thành những nhiệm vụ nhỏ hơn. </a:t>
            </a:r>
            <a:endParaRPr lang="en-US" sz="2400" b="0" i="0" dirty="0">
              <a:solidFill>
                <a:schemeClr val="accent1">
                  <a:lumMod val="75000"/>
                </a:schemeClr>
              </a:solidFill>
              <a:effectLst/>
              <a:latin typeface="Roboto" panose="02000000000000000000" pitchFamily="2" charset="0"/>
            </a:endParaRPr>
          </a:p>
        </p:txBody>
      </p:sp>
      <p:sp>
        <p:nvSpPr>
          <p:cNvPr id="2" name="Rectangle: Rounded Corners 1">
            <a:extLst>
              <a:ext uri="{FF2B5EF4-FFF2-40B4-BE49-F238E27FC236}">
                <a16:creationId xmlns:a16="http://schemas.microsoft.com/office/drawing/2014/main" id="{31A8CDDA-D354-40B9-962A-E9B6AEC443A8}"/>
              </a:ext>
            </a:extLst>
          </p:cNvPr>
          <p:cNvSpPr/>
          <p:nvPr/>
        </p:nvSpPr>
        <p:spPr>
          <a:xfrm>
            <a:off x="5359515" y="1012960"/>
            <a:ext cx="6574837" cy="103796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F707BC6-8844-40FD-A5F4-C0BF7707E2D8}"/>
              </a:ext>
            </a:extLst>
          </p:cNvPr>
          <p:cNvSpPr txBox="1"/>
          <p:nvPr/>
        </p:nvSpPr>
        <p:spPr>
          <a:xfrm>
            <a:off x="5460993" y="981778"/>
            <a:ext cx="6235916" cy="954107"/>
          </a:xfrm>
          <a:prstGeom prst="rect">
            <a:avLst/>
          </a:prstGeom>
          <a:noFill/>
        </p:spPr>
        <p:txBody>
          <a:bodyPr wrap="square">
            <a:spAutoFit/>
          </a:bodyPr>
          <a:lstStyle/>
          <a:p>
            <a:pPr algn="ctr"/>
            <a:r>
              <a:rPr lang="en-US" sz="2800" dirty="0">
                <a:solidFill>
                  <a:srgbClr val="FF0000"/>
                </a:solidFill>
                <a:latin typeface="Times New Roman" panose="02020603050405020304" pitchFamily="18" charset="0"/>
                <a:cs typeface="Times New Roman" panose="02020603050405020304" pitchFamily="18" charset="0"/>
              </a:rPr>
              <a:t>1. </a:t>
            </a:r>
            <a:r>
              <a:rPr lang="vi-VN" sz="2800" b="0" i="0" dirty="0">
                <a:solidFill>
                  <a:srgbClr val="FF0000"/>
                </a:solidFill>
                <a:effectLst/>
                <a:latin typeface="+mj-lt"/>
              </a:rPr>
              <a:t>Ghi chú những công việc cụ thể mà bạn cần lưu ý</a:t>
            </a:r>
            <a:endParaRPr lang="vi-VN" sz="2000" b="0" i="0" dirty="0">
              <a:solidFill>
                <a:srgbClr val="FF0000"/>
              </a:solidFill>
              <a:effectLst/>
              <a:latin typeface="+mj-lt"/>
            </a:endParaRPr>
          </a:p>
        </p:txBody>
      </p:sp>
      <p:sp>
        <p:nvSpPr>
          <p:cNvPr id="13" name="Rectangle: Rounded Corners 12">
            <a:extLst>
              <a:ext uri="{FF2B5EF4-FFF2-40B4-BE49-F238E27FC236}">
                <a16:creationId xmlns:a16="http://schemas.microsoft.com/office/drawing/2014/main" id="{4DE0C675-1611-4CEB-A3FC-AB7CA152C70D}"/>
              </a:ext>
            </a:extLst>
          </p:cNvPr>
          <p:cNvSpPr/>
          <p:nvPr/>
        </p:nvSpPr>
        <p:spPr>
          <a:xfrm>
            <a:off x="5359515" y="2204021"/>
            <a:ext cx="6574837" cy="103796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90792388-A3DB-49B4-B00B-ED26DB8BD6C9}"/>
              </a:ext>
            </a:extLst>
          </p:cNvPr>
          <p:cNvSpPr/>
          <p:nvPr/>
        </p:nvSpPr>
        <p:spPr>
          <a:xfrm>
            <a:off x="5374234" y="3395083"/>
            <a:ext cx="6574837" cy="103796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vi-VN" sz="2800" b="0" i="0" dirty="0">
              <a:solidFill>
                <a:srgbClr val="FF0000"/>
              </a:solidFill>
              <a:effectLst/>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7DDCE023-7426-4469-AB38-3FA35ADF9AF4}"/>
              </a:ext>
            </a:extLst>
          </p:cNvPr>
          <p:cNvSpPr/>
          <p:nvPr/>
        </p:nvSpPr>
        <p:spPr>
          <a:xfrm>
            <a:off x="5374234" y="4598007"/>
            <a:ext cx="6574837" cy="103796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4AA156F-26D2-4EF0-845C-B356E91B4743}"/>
              </a:ext>
            </a:extLst>
          </p:cNvPr>
          <p:cNvSpPr txBox="1"/>
          <p:nvPr/>
        </p:nvSpPr>
        <p:spPr>
          <a:xfrm>
            <a:off x="5543694" y="2341763"/>
            <a:ext cx="6165958" cy="666849"/>
          </a:xfrm>
          <a:prstGeom prst="rect">
            <a:avLst/>
          </a:prstGeom>
          <a:noFill/>
        </p:spPr>
        <p:txBody>
          <a:bodyPr wrap="square">
            <a:spAutoFit/>
          </a:bodyPr>
          <a:lstStyle/>
          <a:p>
            <a:pPr algn="just">
              <a:lnSpc>
                <a:spcPct val="150000"/>
              </a:lnSpc>
            </a:pPr>
            <a:r>
              <a:rPr lang="en-US" sz="2800" dirty="0">
                <a:solidFill>
                  <a:srgbClr val="FF0000"/>
                </a:solidFill>
                <a:latin typeface="Times New Roman" panose="02020603050405020304" pitchFamily="18" charset="0"/>
                <a:cs typeface="Times New Roman" panose="02020603050405020304" pitchFamily="18" charset="0"/>
              </a:rPr>
              <a:t>2. </a:t>
            </a:r>
            <a:r>
              <a:rPr lang="vi-VN" sz="2800" b="0" i="0" dirty="0">
                <a:solidFill>
                  <a:srgbClr val="FF0000"/>
                </a:solidFill>
                <a:effectLst/>
                <a:latin typeface="Times New Roman" panose="02020603050405020304" pitchFamily="18" charset="0"/>
                <a:cs typeface="Times New Roman" panose="02020603050405020304" pitchFamily="18" charset="0"/>
              </a:rPr>
              <a:t>Sắp xếp các phần việc còn lại</a:t>
            </a:r>
          </a:p>
        </p:txBody>
      </p:sp>
      <p:sp>
        <p:nvSpPr>
          <p:cNvPr id="19" name="TextBox 18">
            <a:extLst>
              <a:ext uri="{FF2B5EF4-FFF2-40B4-BE49-F238E27FC236}">
                <a16:creationId xmlns:a16="http://schemas.microsoft.com/office/drawing/2014/main" id="{14937718-5135-4482-BF5A-DFEB62A61367}"/>
              </a:ext>
            </a:extLst>
          </p:cNvPr>
          <p:cNvSpPr txBox="1"/>
          <p:nvPr/>
        </p:nvSpPr>
        <p:spPr>
          <a:xfrm>
            <a:off x="5530951" y="4598007"/>
            <a:ext cx="6096000" cy="954107"/>
          </a:xfrm>
          <a:prstGeom prst="rect">
            <a:avLst/>
          </a:prstGeom>
          <a:noFill/>
        </p:spPr>
        <p:txBody>
          <a:bodyPr wrap="square">
            <a:spAutoFit/>
          </a:bodyPr>
          <a:lstStyle/>
          <a:p>
            <a:pPr algn="just"/>
            <a:r>
              <a:rPr lang="en-US" sz="2800" b="0" i="0" dirty="0">
                <a:solidFill>
                  <a:srgbClr val="FF0000"/>
                </a:solidFill>
                <a:effectLst/>
                <a:latin typeface="Times New Roman" panose="02020603050405020304" pitchFamily="18" charset="0"/>
                <a:cs typeface="Times New Roman" panose="02020603050405020304" pitchFamily="18" charset="0"/>
              </a:rPr>
              <a:t>4. </a:t>
            </a:r>
            <a:r>
              <a:rPr lang="vi-VN" sz="2800" b="0" i="0" dirty="0">
                <a:solidFill>
                  <a:srgbClr val="FF0000"/>
                </a:solidFill>
                <a:effectLst/>
                <a:latin typeface="Times New Roman" panose="02020603050405020304" pitchFamily="18" charset="0"/>
                <a:cs typeface="Times New Roman" panose="02020603050405020304" pitchFamily="18" charset="0"/>
              </a:rPr>
              <a:t>Làm từng nhiệm vụ, từng cái một đến khi tất cả đều được hoàn thành</a:t>
            </a:r>
          </a:p>
        </p:txBody>
      </p:sp>
      <p:sp>
        <p:nvSpPr>
          <p:cNvPr id="21" name="TextBox 20">
            <a:extLst>
              <a:ext uri="{FF2B5EF4-FFF2-40B4-BE49-F238E27FC236}">
                <a16:creationId xmlns:a16="http://schemas.microsoft.com/office/drawing/2014/main" id="{E229CB77-3E85-47F4-B197-63B3003AA8B0}"/>
              </a:ext>
            </a:extLst>
          </p:cNvPr>
          <p:cNvSpPr txBox="1"/>
          <p:nvPr/>
        </p:nvSpPr>
        <p:spPr>
          <a:xfrm>
            <a:off x="5479363" y="3429000"/>
            <a:ext cx="6096000" cy="661207"/>
          </a:xfrm>
          <a:prstGeom prst="rect">
            <a:avLst/>
          </a:prstGeom>
          <a:noFill/>
        </p:spPr>
        <p:txBody>
          <a:bodyPr wrap="square">
            <a:spAutoFit/>
          </a:bodyPr>
          <a:lstStyle/>
          <a:p>
            <a:pPr algn="just">
              <a:lnSpc>
                <a:spcPct val="150000"/>
              </a:lnSpc>
            </a:pPr>
            <a:r>
              <a:rPr lang="en-US" sz="2800" dirty="0">
                <a:solidFill>
                  <a:srgbClr val="FF0000"/>
                </a:solidFill>
                <a:latin typeface="Times New Roman" panose="02020603050405020304" pitchFamily="18" charset="0"/>
                <a:cs typeface="Times New Roman" panose="02020603050405020304" pitchFamily="18" charset="0"/>
              </a:rPr>
              <a:t>3. </a:t>
            </a:r>
            <a:r>
              <a:rPr lang="vi-VN" sz="2800" b="0" i="0" dirty="0">
                <a:solidFill>
                  <a:srgbClr val="FF0000"/>
                </a:solidFill>
                <a:effectLst/>
                <a:latin typeface="Times New Roman" panose="02020603050405020304" pitchFamily="18" charset="0"/>
                <a:cs typeface="Times New Roman" panose="02020603050405020304" pitchFamily="18" charset="0"/>
              </a:rPr>
              <a:t>Liên tục kiểm tra các lỗi của công việc</a:t>
            </a:r>
            <a:endParaRPr lang="vi-VN" sz="1800" b="0" i="0" dirty="0">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5886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4E364DC-D36F-49B5-BBC9-4BFE624F1BE8}"/>
              </a:ext>
            </a:extLst>
          </p:cNvPr>
          <p:cNvSpPr txBox="1"/>
          <p:nvPr/>
        </p:nvSpPr>
        <p:spPr>
          <a:xfrm>
            <a:off x="3598530" y="327460"/>
            <a:ext cx="4184030" cy="461665"/>
          </a:xfrm>
          <a:prstGeom prst="rect">
            <a:avLst/>
          </a:prstGeom>
          <a:solidFill>
            <a:srgbClr val="FFFF00"/>
          </a:solidFill>
        </p:spPr>
        <p:txBody>
          <a:bodyPr wrap="square">
            <a:spAutoFit/>
          </a:bodyPr>
          <a:lstStyle/>
          <a:p>
            <a:pPr algn="ctr"/>
            <a:r>
              <a:rPr lang="en-US" sz="2400" b="1" i="0" dirty="0" err="1">
                <a:solidFill>
                  <a:schemeClr val="accent1">
                    <a:lumMod val="50000"/>
                  </a:schemeClr>
                </a:solidFill>
                <a:effectLst/>
                <a:latin typeface="Roboto" panose="02000000000000000000" pitchFamily="2" charset="0"/>
              </a:rPr>
              <a:t>Lý</a:t>
            </a:r>
            <a:r>
              <a:rPr lang="en-US" sz="2400" b="1" i="0" dirty="0">
                <a:solidFill>
                  <a:schemeClr val="accent1">
                    <a:lumMod val="50000"/>
                  </a:schemeClr>
                </a:solidFill>
                <a:effectLst/>
                <a:latin typeface="Roboto" panose="02000000000000000000" pitchFamily="2" charset="0"/>
              </a:rPr>
              <a:t> do 7: </a:t>
            </a:r>
            <a:r>
              <a:rPr lang="en-US" sz="2400" b="1" i="0" dirty="0" err="1">
                <a:solidFill>
                  <a:schemeClr val="accent1">
                    <a:lumMod val="50000"/>
                  </a:schemeClr>
                </a:solidFill>
                <a:effectLst/>
                <a:latin typeface="Roboto" panose="02000000000000000000" pitchFamily="2" charset="0"/>
              </a:rPr>
              <a:t>Mất</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tập</a:t>
            </a:r>
            <a:r>
              <a:rPr lang="en-US" sz="2400" b="1" i="0" dirty="0">
                <a:solidFill>
                  <a:schemeClr val="accent1">
                    <a:lumMod val="50000"/>
                  </a:schemeClr>
                </a:solidFill>
                <a:effectLst/>
                <a:latin typeface="Roboto" panose="02000000000000000000" pitchFamily="2" charset="0"/>
              </a:rPr>
              <a:t> </a:t>
            </a:r>
            <a:r>
              <a:rPr lang="en-US" sz="2400" b="1" i="0" dirty="0" err="1">
                <a:solidFill>
                  <a:schemeClr val="accent1">
                    <a:lumMod val="50000"/>
                  </a:schemeClr>
                </a:solidFill>
                <a:effectLst/>
                <a:latin typeface="Roboto" panose="02000000000000000000" pitchFamily="2" charset="0"/>
              </a:rPr>
              <a:t>trung</a:t>
            </a:r>
            <a:endParaRPr lang="en-US" sz="2400" dirty="0">
              <a:solidFill>
                <a:schemeClr val="accent1">
                  <a:lumMod val="50000"/>
                </a:schemeClr>
              </a:solidFill>
            </a:endParaRPr>
          </a:p>
        </p:txBody>
      </p:sp>
      <p:pic>
        <p:nvPicPr>
          <p:cNvPr id="1026" name="Picture 2" descr="Học nhanh cách thống kê tin nhắn Facebook xem ai nhắn tin với bạn nhiều  nhất - TOTOLINK Việt Nam">
            <a:extLst>
              <a:ext uri="{FF2B5EF4-FFF2-40B4-BE49-F238E27FC236}">
                <a16:creationId xmlns:a16="http://schemas.microsoft.com/office/drawing/2014/main" id="{7D534D06-63DD-4E2C-9290-EED68DB693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41" t="10962" r="48751" b="8718"/>
          <a:stretch/>
        </p:blipFill>
        <p:spPr bwMode="auto">
          <a:xfrm>
            <a:off x="8849536" y="1010753"/>
            <a:ext cx="2077720" cy="18182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ìa khóa thành công cho việc sử dụng mạng xã hội tỉnh táo và khôn ngoan">
            <a:extLst>
              <a:ext uri="{FF2B5EF4-FFF2-40B4-BE49-F238E27FC236}">
                <a16:creationId xmlns:a16="http://schemas.microsoft.com/office/drawing/2014/main" id="{FA72E967-9503-49DC-BB47-DE48226053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4302" y="4180600"/>
            <a:ext cx="3299460" cy="18575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6E37CB4-BF5D-494B-9620-557402F218CA}"/>
              </a:ext>
            </a:extLst>
          </p:cNvPr>
          <p:cNvPicPr>
            <a:picLocks noChangeAspect="1"/>
          </p:cNvPicPr>
          <p:nvPr/>
        </p:nvPicPr>
        <p:blipFill>
          <a:blip r:embed="rId4"/>
          <a:stretch>
            <a:fillRect/>
          </a:stretch>
        </p:blipFill>
        <p:spPr>
          <a:xfrm>
            <a:off x="1029292" y="3908240"/>
            <a:ext cx="2526955" cy="2091055"/>
          </a:xfrm>
          <a:prstGeom prst="rect">
            <a:avLst/>
          </a:prstGeom>
        </p:spPr>
      </p:pic>
      <p:pic>
        <p:nvPicPr>
          <p:cNvPr id="9" name="Picture 8">
            <a:extLst>
              <a:ext uri="{FF2B5EF4-FFF2-40B4-BE49-F238E27FC236}">
                <a16:creationId xmlns:a16="http://schemas.microsoft.com/office/drawing/2014/main" id="{2B838D51-9BEF-46FD-B842-8B522A8AD686}"/>
              </a:ext>
            </a:extLst>
          </p:cNvPr>
          <p:cNvPicPr>
            <a:picLocks noChangeAspect="1"/>
          </p:cNvPicPr>
          <p:nvPr/>
        </p:nvPicPr>
        <p:blipFill>
          <a:blip r:embed="rId5"/>
          <a:stretch>
            <a:fillRect/>
          </a:stretch>
        </p:blipFill>
        <p:spPr>
          <a:xfrm>
            <a:off x="4704023" y="4422580"/>
            <a:ext cx="2486025" cy="1838325"/>
          </a:xfrm>
          <a:prstGeom prst="rect">
            <a:avLst/>
          </a:prstGeom>
        </p:spPr>
      </p:pic>
      <p:sp>
        <p:nvSpPr>
          <p:cNvPr id="13" name="TextBox 12">
            <a:extLst>
              <a:ext uri="{FF2B5EF4-FFF2-40B4-BE49-F238E27FC236}">
                <a16:creationId xmlns:a16="http://schemas.microsoft.com/office/drawing/2014/main" id="{CC968662-C959-4649-A646-818375CC062B}"/>
              </a:ext>
            </a:extLst>
          </p:cNvPr>
          <p:cNvSpPr txBox="1"/>
          <p:nvPr/>
        </p:nvSpPr>
        <p:spPr>
          <a:xfrm>
            <a:off x="8923137" y="3125635"/>
            <a:ext cx="1930518" cy="461665"/>
          </a:xfrm>
          <a:prstGeom prst="rect">
            <a:avLst/>
          </a:prstGeom>
          <a:noFill/>
        </p:spPr>
        <p:txBody>
          <a:bodyPr wrap="square">
            <a:spAutoFit/>
          </a:bodyPr>
          <a:lstStyle/>
          <a:p>
            <a:pPr algn="ctr"/>
            <a:r>
              <a:rPr lang="vi-VN" sz="2400" b="0" i="0" dirty="0">
                <a:solidFill>
                  <a:srgbClr val="333333"/>
                </a:solidFill>
                <a:effectLst/>
                <a:latin typeface="Roboto" panose="02000000000000000000" pitchFamily="2" charset="0"/>
              </a:rPr>
              <a:t>Tin nhắn</a:t>
            </a:r>
            <a:endParaRPr lang="en-US" sz="2400" dirty="0"/>
          </a:p>
        </p:txBody>
      </p:sp>
      <p:sp>
        <p:nvSpPr>
          <p:cNvPr id="15" name="TextBox 14">
            <a:extLst>
              <a:ext uri="{FF2B5EF4-FFF2-40B4-BE49-F238E27FC236}">
                <a16:creationId xmlns:a16="http://schemas.microsoft.com/office/drawing/2014/main" id="{EA12A65A-6E1D-4822-B30C-86C12FDF5BB9}"/>
              </a:ext>
            </a:extLst>
          </p:cNvPr>
          <p:cNvSpPr txBox="1"/>
          <p:nvPr/>
        </p:nvSpPr>
        <p:spPr>
          <a:xfrm>
            <a:off x="8923137" y="6206838"/>
            <a:ext cx="2082800" cy="461665"/>
          </a:xfrm>
          <a:prstGeom prst="rect">
            <a:avLst/>
          </a:prstGeom>
          <a:noFill/>
        </p:spPr>
        <p:txBody>
          <a:bodyPr wrap="square">
            <a:spAutoFit/>
          </a:bodyPr>
          <a:lstStyle/>
          <a:p>
            <a:pPr algn="ctr"/>
            <a:r>
              <a:rPr lang="vi-VN" sz="2400" b="0" i="0" dirty="0">
                <a:solidFill>
                  <a:srgbClr val="333333"/>
                </a:solidFill>
                <a:effectLst/>
                <a:latin typeface="Roboto" panose="02000000000000000000" pitchFamily="2" charset="0"/>
              </a:rPr>
              <a:t>Mạng xã hội</a:t>
            </a:r>
          </a:p>
        </p:txBody>
      </p:sp>
      <p:sp>
        <p:nvSpPr>
          <p:cNvPr id="21" name="TextBox 20">
            <a:extLst>
              <a:ext uri="{FF2B5EF4-FFF2-40B4-BE49-F238E27FC236}">
                <a16:creationId xmlns:a16="http://schemas.microsoft.com/office/drawing/2014/main" id="{66B87179-3C02-4089-AD4F-0DFBAFBE7151}"/>
              </a:ext>
            </a:extLst>
          </p:cNvPr>
          <p:cNvSpPr txBox="1"/>
          <p:nvPr/>
        </p:nvSpPr>
        <p:spPr>
          <a:xfrm>
            <a:off x="1092600" y="5999295"/>
            <a:ext cx="2142494" cy="523220"/>
          </a:xfrm>
          <a:prstGeom prst="rect">
            <a:avLst/>
          </a:prstGeom>
          <a:noFill/>
        </p:spPr>
        <p:txBody>
          <a:bodyPr wrap="square">
            <a:spAutoFit/>
          </a:bodyPr>
          <a:lstStyle/>
          <a:p>
            <a:pPr algn="ctr"/>
            <a:r>
              <a:rPr lang="vi-VN" sz="2800" b="0" i="0" dirty="0">
                <a:solidFill>
                  <a:srgbClr val="333333"/>
                </a:solidFill>
                <a:effectLst/>
                <a:latin typeface="Roboto" panose="02000000000000000000" pitchFamily="2" charset="0"/>
              </a:rPr>
              <a:t>Con người</a:t>
            </a:r>
          </a:p>
        </p:txBody>
      </p:sp>
      <p:sp>
        <p:nvSpPr>
          <p:cNvPr id="23" name="TextBox 22">
            <a:extLst>
              <a:ext uri="{FF2B5EF4-FFF2-40B4-BE49-F238E27FC236}">
                <a16:creationId xmlns:a16="http://schemas.microsoft.com/office/drawing/2014/main" id="{B7212560-5EB0-4F07-B290-E1917B239B1E}"/>
              </a:ext>
            </a:extLst>
          </p:cNvPr>
          <p:cNvSpPr txBox="1"/>
          <p:nvPr/>
        </p:nvSpPr>
        <p:spPr>
          <a:xfrm>
            <a:off x="4596109" y="6299707"/>
            <a:ext cx="2847663" cy="461665"/>
          </a:xfrm>
          <a:prstGeom prst="rect">
            <a:avLst/>
          </a:prstGeom>
          <a:noFill/>
        </p:spPr>
        <p:txBody>
          <a:bodyPr wrap="square">
            <a:spAutoFit/>
          </a:bodyPr>
          <a:lstStyle/>
          <a:p>
            <a:pPr algn="ctr"/>
            <a:r>
              <a:rPr lang="vi-VN" sz="2400" b="0" i="0" dirty="0">
                <a:solidFill>
                  <a:srgbClr val="333333"/>
                </a:solidFill>
                <a:effectLst/>
                <a:latin typeface="Roboto" panose="02000000000000000000" pitchFamily="2" charset="0"/>
              </a:rPr>
              <a:t>Các nhiệm vụ phụ</a:t>
            </a:r>
          </a:p>
        </p:txBody>
      </p:sp>
      <p:pic>
        <p:nvPicPr>
          <p:cNvPr id="20" name="Picture 19">
            <a:extLst>
              <a:ext uri="{FF2B5EF4-FFF2-40B4-BE49-F238E27FC236}">
                <a16:creationId xmlns:a16="http://schemas.microsoft.com/office/drawing/2014/main" id="{2D19DDAC-8578-42C8-A3C8-7E2AF31454D8}"/>
              </a:ext>
            </a:extLst>
          </p:cNvPr>
          <p:cNvPicPr>
            <a:picLocks noChangeAspect="1"/>
          </p:cNvPicPr>
          <p:nvPr/>
        </p:nvPicPr>
        <p:blipFill rotWithShape="1">
          <a:blip r:embed="rId6"/>
          <a:srcRect l="50000"/>
          <a:stretch/>
        </p:blipFill>
        <p:spPr>
          <a:xfrm>
            <a:off x="1331945" y="1217723"/>
            <a:ext cx="1824931" cy="1732025"/>
          </a:xfrm>
          <a:prstGeom prst="rect">
            <a:avLst/>
          </a:prstGeom>
        </p:spPr>
      </p:pic>
      <p:sp>
        <p:nvSpPr>
          <p:cNvPr id="25" name="TextBox 24">
            <a:extLst>
              <a:ext uri="{FF2B5EF4-FFF2-40B4-BE49-F238E27FC236}">
                <a16:creationId xmlns:a16="http://schemas.microsoft.com/office/drawing/2014/main" id="{D655A513-DCD3-4187-9FB4-78C2E6010D9F}"/>
              </a:ext>
            </a:extLst>
          </p:cNvPr>
          <p:cNvSpPr txBox="1"/>
          <p:nvPr/>
        </p:nvSpPr>
        <p:spPr>
          <a:xfrm>
            <a:off x="962356" y="3261616"/>
            <a:ext cx="2402981" cy="461665"/>
          </a:xfrm>
          <a:prstGeom prst="rect">
            <a:avLst/>
          </a:prstGeom>
          <a:noFill/>
        </p:spPr>
        <p:txBody>
          <a:bodyPr wrap="square">
            <a:spAutoFit/>
          </a:bodyPr>
          <a:lstStyle/>
          <a:p>
            <a:pPr algn="ctr"/>
            <a:r>
              <a:rPr lang="vi-VN" sz="2400" b="0" i="0" dirty="0">
                <a:solidFill>
                  <a:srgbClr val="333333"/>
                </a:solidFill>
                <a:effectLst/>
                <a:latin typeface="Roboto" panose="02000000000000000000" pitchFamily="2" charset="0"/>
              </a:rPr>
              <a:t>Các cuộc gọi</a:t>
            </a:r>
          </a:p>
        </p:txBody>
      </p:sp>
      <p:sp>
        <p:nvSpPr>
          <p:cNvPr id="27" name="Oval 26">
            <a:extLst>
              <a:ext uri="{FF2B5EF4-FFF2-40B4-BE49-F238E27FC236}">
                <a16:creationId xmlns:a16="http://schemas.microsoft.com/office/drawing/2014/main" id="{FF15660D-2417-463C-882A-4F5403CE1B3D}"/>
              </a:ext>
            </a:extLst>
          </p:cNvPr>
          <p:cNvSpPr/>
          <p:nvPr/>
        </p:nvSpPr>
        <p:spPr>
          <a:xfrm>
            <a:off x="3786855" y="904241"/>
            <a:ext cx="4184030" cy="366776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ABF3D0A3-755A-42B4-BCB4-6009CCCE3B70}"/>
              </a:ext>
            </a:extLst>
          </p:cNvPr>
          <p:cNvPicPr>
            <a:picLocks noChangeAspect="1"/>
          </p:cNvPicPr>
          <p:nvPr/>
        </p:nvPicPr>
        <p:blipFill>
          <a:blip r:embed="rId7"/>
          <a:stretch>
            <a:fillRect/>
          </a:stretch>
        </p:blipFill>
        <p:spPr>
          <a:xfrm>
            <a:off x="4243988" y="1339618"/>
            <a:ext cx="3310415" cy="2840982"/>
          </a:xfrm>
          <a:prstGeom prst="rect">
            <a:avLst/>
          </a:prstGeom>
        </p:spPr>
      </p:pic>
      <p:sp>
        <p:nvSpPr>
          <p:cNvPr id="32" name="TextBox 31">
            <a:extLst>
              <a:ext uri="{FF2B5EF4-FFF2-40B4-BE49-F238E27FC236}">
                <a16:creationId xmlns:a16="http://schemas.microsoft.com/office/drawing/2014/main" id="{98A5D136-3F9B-4FD3-BF00-8263147CAEC5}"/>
              </a:ext>
            </a:extLst>
          </p:cNvPr>
          <p:cNvSpPr txBox="1"/>
          <p:nvPr/>
        </p:nvSpPr>
        <p:spPr>
          <a:xfrm>
            <a:off x="4596109" y="1722060"/>
            <a:ext cx="2701852" cy="2246769"/>
          </a:xfrm>
          <a:prstGeom prst="rect">
            <a:avLst/>
          </a:prstGeom>
          <a:noFill/>
        </p:spPr>
        <p:txBody>
          <a:bodyPr wrap="square">
            <a:spAutoFit/>
          </a:bodyPr>
          <a:lstStyle/>
          <a:p>
            <a:pPr algn="ctr"/>
            <a:r>
              <a:rPr lang="en-US" sz="2800" b="0" i="0" dirty="0">
                <a:solidFill>
                  <a:schemeClr val="accent1">
                    <a:lumMod val="50000"/>
                  </a:schemeClr>
                </a:solidFill>
                <a:effectLst/>
                <a:latin typeface="Roboto" panose="02000000000000000000" pitchFamily="2" charset="0"/>
              </a:rPr>
              <a:t>S</a:t>
            </a:r>
            <a:r>
              <a:rPr lang="vi-VN" sz="2800" b="0" i="0" dirty="0">
                <a:solidFill>
                  <a:schemeClr val="accent1">
                    <a:lumMod val="50000"/>
                  </a:schemeClr>
                </a:solidFill>
                <a:effectLst/>
                <a:latin typeface="Roboto" panose="02000000000000000000" pitchFamily="2" charset="0"/>
              </a:rPr>
              <a:t>ự xao nhãng trong thế kỉ hiện đại mà chúng ta ph</a:t>
            </a:r>
            <a:r>
              <a:rPr lang="en-US" sz="2800" dirty="0" err="1">
                <a:solidFill>
                  <a:schemeClr val="accent1">
                    <a:lumMod val="50000"/>
                  </a:schemeClr>
                </a:solidFill>
                <a:latin typeface="Roboto" panose="02000000000000000000" pitchFamily="2" charset="0"/>
              </a:rPr>
              <a:t>ải</a:t>
            </a:r>
            <a:r>
              <a:rPr lang="vi-VN" sz="2800" b="0" i="0" dirty="0">
                <a:solidFill>
                  <a:schemeClr val="accent1">
                    <a:lumMod val="50000"/>
                  </a:schemeClr>
                </a:solidFill>
                <a:effectLst/>
                <a:latin typeface="Roboto" panose="02000000000000000000" pitchFamily="2" charset="0"/>
              </a:rPr>
              <a:t> đối mặt:</a:t>
            </a:r>
          </a:p>
        </p:txBody>
      </p:sp>
    </p:spTree>
    <p:extLst>
      <p:ext uri="{BB962C8B-B14F-4D97-AF65-F5344CB8AC3E}">
        <p14:creationId xmlns:p14="http://schemas.microsoft.com/office/powerpoint/2010/main" val="3938809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FBAA8C17-5C9E-499E-9CFD-31504D022319}"/>
              </a:ext>
            </a:extLst>
          </p:cNvPr>
          <p:cNvSpPr/>
          <p:nvPr/>
        </p:nvSpPr>
        <p:spPr>
          <a:xfrm>
            <a:off x="382270" y="870064"/>
            <a:ext cx="6489700" cy="222192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15B2D1C-EA5D-4C50-9266-296ED36D55AE}"/>
              </a:ext>
            </a:extLst>
          </p:cNvPr>
          <p:cNvSpPr txBox="1"/>
          <p:nvPr/>
        </p:nvSpPr>
        <p:spPr>
          <a:xfrm>
            <a:off x="1036128" y="355350"/>
            <a:ext cx="4747644" cy="830997"/>
          </a:xfrm>
          <a:prstGeom prst="rect">
            <a:avLst/>
          </a:prstGeom>
          <a:solidFill>
            <a:srgbClr val="FFFF00"/>
          </a:solidFill>
        </p:spPr>
        <p:txBody>
          <a:bodyPr wrap="square">
            <a:spAutoFit/>
          </a:bodyPr>
          <a:lstStyle/>
          <a:p>
            <a:pPr algn="ctr"/>
            <a:r>
              <a:rPr lang="en-US" sz="2400" b="1" i="0" dirty="0" err="1">
                <a:solidFill>
                  <a:srgbClr val="333333"/>
                </a:solidFill>
                <a:effectLst/>
                <a:latin typeface="Roboto" panose="02000000000000000000" pitchFamily="2" charset="0"/>
              </a:rPr>
              <a:t>Lý</a:t>
            </a:r>
            <a:r>
              <a:rPr lang="en-US" sz="2400" b="1" i="0" dirty="0">
                <a:solidFill>
                  <a:srgbClr val="333333"/>
                </a:solidFill>
                <a:effectLst/>
                <a:latin typeface="Roboto" panose="02000000000000000000" pitchFamily="2" charset="0"/>
              </a:rPr>
              <a:t> do 8: </a:t>
            </a:r>
            <a:r>
              <a:rPr lang="en-US" sz="2400" b="1" i="0" dirty="0" err="1">
                <a:solidFill>
                  <a:srgbClr val="333333"/>
                </a:solidFill>
                <a:effectLst/>
                <a:latin typeface="Roboto" panose="02000000000000000000" pitchFamily="2" charset="0"/>
              </a:rPr>
              <a:t>Bạn</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biết</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công</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việc</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yêu</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cầu</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sự</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nỗ</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lực</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và</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chăm</a:t>
            </a:r>
            <a:r>
              <a:rPr lang="en-US" sz="2400" b="1" i="0" dirty="0">
                <a:solidFill>
                  <a:srgbClr val="333333"/>
                </a:solidFill>
                <a:effectLst/>
                <a:latin typeface="Roboto" panose="02000000000000000000" pitchFamily="2" charset="0"/>
              </a:rPr>
              <a:t> </a:t>
            </a:r>
            <a:r>
              <a:rPr lang="en-US" sz="2400" b="1" i="0" dirty="0" err="1">
                <a:solidFill>
                  <a:srgbClr val="333333"/>
                </a:solidFill>
                <a:effectLst/>
                <a:latin typeface="Roboto" panose="02000000000000000000" pitchFamily="2" charset="0"/>
              </a:rPr>
              <a:t>chỉ</a:t>
            </a:r>
            <a:endParaRPr lang="en-US" sz="2400" dirty="0"/>
          </a:p>
        </p:txBody>
      </p:sp>
      <p:sp>
        <p:nvSpPr>
          <p:cNvPr id="12" name="Rectangle: Rounded Corners 11">
            <a:extLst>
              <a:ext uri="{FF2B5EF4-FFF2-40B4-BE49-F238E27FC236}">
                <a16:creationId xmlns:a16="http://schemas.microsoft.com/office/drawing/2014/main" id="{78F3D6D7-7B03-4537-8B58-EE5442EF9EAA}"/>
              </a:ext>
            </a:extLst>
          </p:cNvPr>
          <p:cNvSpPr/>
          <p:nvPr/>
        </p:nvSpPr>
        <p:spPr>
          <a:xfrm>
            <a:off x="382270" y="3447960"/>
            <a:ext cx="6489700" cy="3189476"/>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7E1A25E-27A4-44FF-AA22-4874A340ACA9}"/>
              </a:ext>
            </a:extLst>
          </p:cNvPr>
          <p:cNvSpPr/>
          <p:nvPr/>
        </p:nvSpPr>
        <p:spPr>
          <a:xfrm>
            <a:off x="7335520" y="17780"/>
            <a:ext cx="4856480" cy="68224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2CDEFE3-9FA5-424D-BD02-1E696DD177F9}"/>
              </a:ext>
            </a:extLst>
          </p:cNvPr>
          <p:cNvSpPr txBox="1"/>
          <p:nvPr/>
        </p:nvSpPr>
        <p:spPr>
          <a:xfrm>
            <a:off x="7918450" y="344940"/>
            <a:ext cx="3992880" cy="6124754"/>
          </a:xfrm>
          <a:prstGeom prst="rect">
            <a:avLst/>
          </a:prstGeom>
          <a:solidFill>
            <a:schemeClr val="accent1">
              <a:lumMod val="20000"/>
              <a:lumOff val="80000"/>
            </a:schemeClr>
          </a:solidFill>
        </p:spPr>
        <p:txBody>
          <a:bodyPr wrap="square">
            <a:spAutoFit/>
          </a:bodyPr>
          <a:lstStyle/>
          <a:p>
            <a:pPr algn="just"/>
            <a:r>
              <a:rPr lang="en-US" sz="2800" b="0" i="0" dirty="0">
                <a:solidFill>
                  <a:srgbClr val="333333"/>
                </a:solidFill>
                <a:effectLst/>
                <a:latin typeface="Roboto" panose="02000000000000000000" pitchFamily="2" charset="0"/>
              </a:rPr>
              <a:t>T</a:t>
            </a:r>
            <a:r>
              <a:rPr lang="vi-VN" sz="2800" b="0" i="0" dirty="0">
                <a:solidFill>
                  <a:srgbClr val="333333"/>
                </a:solidFill>
                <a:effectLst/>
                <a:latin typeface="Roboto" panose="02000000000000000000" pitchFamily="2" charset="0"/>
              </a:rPr>
              <a:t>rong một nghiên cứu, trung bình con người nhận được 100 đô la trong ba tháng kể từ khi đề nghị được đưa ra có giá trị như nhận 83 đô la tại thời điểm được đề nghị. Nó có nghĩa là hầu hết mọi người thà để mất 17 đô la </a:t>
            </a:r>
            <a:r>
              <a:rPr lang="en-US" sz="2800" b="0" i="0" dirty="0" err="1">
                <a:solidFill>
                  <a:srgbClr val="333333"/>
                </a:solidFill>
                <a:effectLst/>
                <a:latin typeface="Roboto" panose="02000000000000000000" pitchFamily="2" charset="0"/>
              </a:rPr>
              <a:t>mà</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được</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nhận</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tiền</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ngay</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còn</a:t>
            </a:r>
            <a:r>
              <a:rPr lang="en-US" sz="2800" b="0" i="0" dirty="0">
                <a:solidFill>
                  <a:srgbClr val="333333"/>
                </a:solidFill>
                <a:effectLst/>
                <a:latin typeface="Roboto" panose="02000000000000000000" pitchFamily="2" charset="0"/>
              </a:rPr>
              <a:t> </a:t>
            </a:r>
            <a:r>
              <a:rPr lang="vi-VN" sz="2800" b="0" i="0" dirty="0">
                <a:solidFill>
                  <a:srgbClr val="333333"/>
                </a:solidFill>
                <a:effectLst/>
                <a:latin typeface="Roboto" panose="02000000000000000000" pitchFamily="2" charset="0"/>
              </a:rPr>
              <a:t>hơn là nhận số tiền lớn hơn</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mà</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phải</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chờ</a:t>
            </a:r>
            <a:r>
              <a:rPr lang="en-US" sz="2800" b="0" i="0" dirty="0">
                <a:solidFill>
                  <a:srgbClr val="333333"/>
                </a:solidFill>
                <a:effectLst/>
                <a:latin typeface="Roboto" panose="02000000000000000000" pitchFamily="2" charset="0"/>
              </a:rPr>
              <a:t> 3 </a:t>
            </a:r>
            <a:r>
              <a:rPr lang="en-US" sz="2800" b="0" i="0" dirty="0" err="1">
                <a:solidFill>
                  <a:srgbClr val="333333"/>
                </a:solidFill>
                <a:effectLst/>
                <a:latin typeface="Roboto" panose="02000000000000000000" pitchFamily="2" charset="0"/>
              </a:rPr>
              <a:t>tháng</a:t>
            </a:r>
            <a:r>
              <a:rPr lang="vi-VN" sz="2800" b="0" i="0" dirty="0">
                <a:solidFill>
                  <a:srgbClr val="333333"/>
                </a:solidFill>
                <a:effectLst/>
                <a:latin typeface="Roboto" panose="02000000000000000000" pitchFamily="2" charset="0"/>
              </a:rPr>
              <a:t>.</a:t>
            </a:r>
            <a:endParaRPr lang="en-US" sz="2800" dirty="0"/>
          </a:p>
        </p:txBody>
      </p:sp>
      <p:sp>
        <p:nvSpPr>
          <p:cNvPr id="15" name="TextBox 14">
            <a:extLst>
              <a:ext uri="{FF2B5EF4-FFF2-40B4-BE49-F238E27FC236}">
                <a16:creationId xmlns:a16="http://schemas.microsoft.com/office/drawing/2014/main" id="{FB6BF459-21C8-421C-9334-78568BF3DB4A}"/>
              </a:ext>
            </a:extLst>
          </p:cNvPr>
          <p:cNvSpPr txBox="1"/>
          <p:nvPr/>
        </p:nvSpPr>
        <p:spPr>
          <a:xfrm>
            <a:off x="579120" y="1226032"/>
            <a:ext cx="6096000" cy="1569660"/>
          </a:xfrm>
          <a:prstGeom prst="rect">
            <a:avLst/>
          </a:prstGeom>
          <a:noFill/>
        </p:spPr>
        <p:txBody>
          <a:bodyPr wrap="square">
            <a:spAutoFit/>
          </a:bodyPr>
          <a:lstStyle/>
          <a:p>
            <a:pPr algn="just"/>
            <a:r>
              <a:rPr lang="vi-VN" sz="2400" b="0" i="0" dirty="0">
                <a:solidFill>
                  <a:srgbClr val="333333"/>
                </a:solidFill>
                <a:effectLst/>
                <a:latin typeface="Roboto" panose="02000000000000000000" pitchFamily="2" charset="0"/>
              </a:rPr>
              <a:t>Con người thường nắm thế </a:t>
            </a:r>
            <a:r>
              <a:rPr lang="vi-VN" sz="2400" b="1" i="0" u="sng" dirty="0">
                <a:solidFill>
                  <a:srgbClr val="C00000"/>
                </a:solidFill>
                <a:effectLst/>
                <a:latin typeface="Roboto" panose="02000000000000000000" pitchFamily="2" charset="0"/>
              </a:rPr>
              <a:t>chủ động với thời gian của mình và coi trọng thời gian cá nhân hơn là tiền bạc và mục tiêu</a:t>
            </a:r>
            <a:r>
              <a:rPr lang="vi-VN" sz="2400" b="0" i="0" dirty="0">
                <a:solidFill>
                  <a:srgbClr val="333333"/>
                </a:solidFill>
                <a:effectLst/>
                <a:latin typeface="Roboto" panose="02000000000000000000" pitchFamily="2" charset="0"/>
              </a:rPr>
              <a:t>. Điều này có thể dẫn đến việc “trì hoãn chiết khấu”. </a:t>
            </a:r>
            <a:endParaRPr lang="en-US" sz="2400" dirty="0"/>
          </a:p>
        </p:txBody>
      </p:sp>
      <p:sp>
        <p:nvSpPr>
          <p:cNvPr id="16" name="TextBox 15">
            <a:extLst>
              <a:ext uri="{FF2B5EF4-FFF2-40B4-BE49-F238E27FC236}">
                <a16:creationId xmlns:a16="http://schemas.microsoft.com/office/drawing/2014/main" id="{CA06630B-1836-4542-BB85-1064B0101E28}"/>
              </a:ext>
            </a:extLst>
          </p:cNvPr>
          <p:cNvSpPr txBox="1"/>
          <p:nvPr/>
        </p:nvSpPr>
        <p:spPr>
          <a:xfrm>
            <a:off x="585405" y="3576650"/>
            <a:ext cx="6096000" cy="3046988"/>
          </a:xfrm>
          <a:prstGeom prst="rect">
            <a:avLst/>
          </a:prstGeom>
          <a:noFill/>
        </p:spPr>
        <p:txBody>
          <a:bodyPr wrap="square">
            <a:spAutoFit/>
          </a:bodyPr>
          <a:lstStyle/>
          <a:p>
            <a:pPr algn="just"/>
            <a:r>
              <a:rPr lang="en-US" sz="2400" dirty="0">
                <a:solidFill>
                  <a:srgbClr val="333333"/>
                </a:solidFill>
                <a:latin typeface="Roboto" panose="02000000000000000000" pitchFamily="2" charset="0"/>
              </a:rPr>
              <a:t>S</a:t>
            </a:r>
            <a:r>
              <a:rPr lang="vi-VN" sz="2400" b="0" i="0" dirty="0">
                <a:solidFill>
                  <a:srgbClr val="333333"/>
                </a:solidFill>
                <a:effectLst/>
                <a:latin typeface="Roboto" panose="02000000000000000000" pitchFamily="2" charset="0"/>
              </a:rPr>
              <a:t>ự biến động về thời gian là nguyên nhân chính trong các công việc cá nhân. Mọi người có xu hướng có những khuynh hướng hiện thời khi họ làm nhiệm vụ mà họ nắm nhiều kiểm soát. Điều này c</a:t>
            </a:r>
            <a:r>
              <a:rPr lang="en-US" sz="2400" dirty="0">
                <a:solidFill>
                  <a:srgbClr val="333333"/>
                </a:solidFill>
                <a:latin typeface="Roboto" panose="02000000000000000000" pitchFamily="2" charset="0"/>
              </a:rPr>
              <a:t>ó</a:t>
            </a:r>
            <a:r>
              <a:rPr lang="vi-VN" sz="2400" b="0" i="0" dirty="0">
                <a:solidFill>
                  <a:srgbClr val="333333"/>
                </a:solidFill>
                <a:effectLst/>
                <a:latin typeface="Roboto" panose="02000000000000000000" pitchFamily="2" charset="0"/>
              </a:rPr>
              <a:t> nghĩa là họ </a:t>
            </a:r>
            <a:r>
              <a:rPr lang="vi-VN" sz="2400" b="1" i="0" u="sng" dirty="0">
                <a:solidFill>
                  <a:srgbClr val="C00000"/>
                </a:solidFill>
                <a:effectLst/>
                <a:latin typeface="Roboto" panose="02000000000000000000" pitchFamily="2" charset="0"/>
              </a:rPr>
              <a:t>coi trọng hiện tại hơn là kết quả trong tương lai</a:t>
            </a:r>
            <a:r>
              <a:rPr lang="vi-VN" sz="2400" b="0" i="0" dirty="0">
                <a:solidFill>
                  <a:srgbClr val="333333"/>
                </a:solidFill>
                <a:effectLst/>
                <a:latin typeface="Roboto" panose="02000000000000000000" pitchFamily="2" charset="0"/>
              </a:rPr>
              <a:t>. Đó là vì </a:t>
            </a:r>
            <a:r>
              <a:rPr lang="vi-VN" sz="2400" b="1" i="0" u="sng" dirty="0">
                <a:solidFill>
                  <a:srgbClr val="C00000"/>
                </a:solidFill>
                <a:effectLst/>
                <a:latin typeface="Roboto" panose="02000000000000000000" pitchFamily="2" charset="0"/>
              </a:rPr>
              <a:t>não bộ đề cao những phần thưởng tức thì hơn </a:t>
            </a:r>
            <a:r>
              <a:rPr lang="vi-VN" sz="2400" b="0" i="0" dirty="0">
                <a:solidFill>
                  <a:srgbClr val="333333"/>
                </a:solidFill>
                <a:effectLst/>
                <a:latin typeface="Roboto" panose="02000000000000000000" pitchFamily="2" charset="0"/>
              </a:rPr>
              <a:t>là tương lai.</a:t>
            </a:r>
            <a:endParaRPr lang="en-US" sz="2400" dirty="0"/>
          </a:p>
        </p:txBody>
      </p:sp>
    </p:spTree>
    <p:extLst>
      <p:ext uri="{BB962C8B-B14F-4D97-AF65-F5344CB8AC3E}">
        <p14:creationId xmlns:p14="http://schemas.microsoft.com/office/powerpoint/2010/main" val="3682464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Xác định mục tiêu cuộc đời">
            <a:extLst>
              <a:ext uri="{FF2B5EF4-FFF2-40B4-BE49-F238E27FC236}">
                <a16:creationId xmlns:a16="http://schemas.microsoft.com/office/drawing/2014/main" id="{1058DDC3-E09E-4A89-8C51-95313B2038E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434" y="1602296"/>
            <a:ext cx="8828960" cy="5246408"/>
          </a:xfrm>
          <a:prstGeom prst="rect">
            <a:avLst/>
          </a:prstGeom>
          <a:noFill/>
          <a:extLst>
            <a:ext uri="{909E8E84-426E-40DD-AFC4-6F175D3DCCD1}">
              <a14:hiddenFill xmlns:a14="http://schemas.microsoft.com/office/drawing/2010/main">
                <a:solidFill>
                  <a:srgbClr val="FFFFFF"/>
                </a:solidFill>
              </a14:hiddenFill>
            </a:ext>
          </a:extLst>
        </p:spPr>
      </p:pic>
      <p:sp>
        <p:nvSpPr>
          <p:cNvPr id="2" name="Sun 1">
            <a:extLst>
              <a:ext uri="{FF2B5EF4-FFF2-40B4-BE49-F238E27FC236}">
                <a16:creationId xmlns:a16="http://schemas.microsoft.com/office/drawing/2014/main" id="{E664089D-3333-4F1E-B3A9-C8B00E5F035D}"/>
              </a:ext>
            </a:extLst>
          </p:cNvPr>
          <p:cNvSpPr/>
          <p:nvPr/>
        </p:nvSpPr>
        <p:spPr>
          <a:xfrm>
            <a:off x="3389112" y="3840480"/>
            <a:ext cx="2163605" cy="1749744"/>
          </a:xfrm>
          <a:prstGeom prst="su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rgbClr val="FFFF00"/>
                </a:solidFill>
              </a:rPr>
              <a:t>Ý </a:t>
            </a:r>
            <a:r>
              <a:rPr lang="en-US" sz="1500" b="1" dirty="0" err="1">
                <a:solidFill>
                  <a:srgbClr val="FFFF00"/>
                </a:solidFill>
              </a:rPr>
              <a:t>nghĩa</a:t>
            </a:r>
            <a:endParaRPr lang="en-US" sz="1500" b="1" dirty="0">
              <a:solidFill>
                <a:srgbClr val="FFFF00"/>
              </a:solidFill>
            </a:endParaRPr>
          </a:p>
          <a:p>
            <a:pPr algn="ctr"/>
            <a:r>
              <a:rPr lang="en-US" sz="1500" b="1" dirty="0" err="1">
                <a:solidFill>
                  <a:srgbClr val="FFFF00"/>
                </a:solidFill>
              </a:rPr>
              <a:t>Cuộc</a:t>
            </a:r>
            <a:r>
              <a:rPr lang="en-US" sz="1500" b="1" dirty="0">
                <a:solidFill>
                  <a:srgbClr val="FFFF00"/>
                </a:solidFill>
              </a:rPr>
              <a:t> </a:t>
            </a:r>
            <a:r>
              <a:rPr lang="en-US" sz="1500" b="1" dirty="0" err="1">
                <a:solidFill>
                  <a:srgbClr val="FFFF00"/>
                </a:solidFill>
              </a:rPr>
              <a:t>đời</a:t>
            </a:r>
            <a:endParaRPr lang="en-US" sz="1500" b="1" dirty="0">
              <a:solidFill>
                <a:srgbClr val="FFFF00"/>
              </a:solidFill>
            </a:endParaRPr>
          </a:p>
        </p:txBody>
      </p:sp>
      <p:sp>
        <p:nvSpPr>
          <p:cNvPr id="4" name="Rectangle 3">
            <a:extLst>
              <a:ext uri="{FF2B5EF4-FFF2-40B4-BE49-F238E27FC236}">
                <a16:creationId xmlns:a16="http://schemas.microsoft.com/office/drawing/2014/main" id="{51FF8A7B-F6C3-4A23-B98E-0846C974B4B9}"/>
              </a:ext>
            </a:extLst>
          </p:cNvPr>
          <p:cNvSpPr>
            <a:spLocks noChangeArrowheads="1"/>
          </p:cNvSpPr>
          <p:nvPr/>
        </p:nvSpPr>
        <p:spPr bwMode="auto">
          <a:xfrm>
            <a:off x="87868" y="173135"/>
            <a:ext cx="830365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Con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người</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hạnh</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phúc</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nhất</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và</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thành</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công</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nhất</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khi</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cống</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hiến</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vì</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một</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mục</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đích</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nằm</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ngoài</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sự</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thỏa</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mãn</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ích</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kỷ</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cá</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nhân</a:t>
            </a:r>
            <a:r>
              <a:rPr kumimoji="0" lang="en-US" altLang="en-US" sz="2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t>
            </a:r>
            <a:r>
              <a:rPr kumimoji="0" lang="en-US" altLang="en-US" sz="2400" b="0" i="0" u="none" strike="noStrike" cap="none" normalizeH="0" baseline="0" dirty="0">
                <a:ln>
                  <a:noFill/>
                </a:ln>
                <a:solidFill>
                  <a:srgbClr val="050505"/>
                </a:solidFill>
                <a:effectLst/>
                <a:latin typeface="Segoe UI Historic" panose="020B0502040204020203" pitchFamily="34" charset="0"/>
                <a:cs typeface="Segoe UI Historic" panose="020B0502040204020203" pitchFamily="34" charset="0"/>
              </a:rPr>
              <a:t> </a:t>
            </a:r>
          </a:p>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50505"/>
                </a:solidFill>
                <a:effectLst/>
                <a:latin typeface="Segoe UI Historic" panose="020B0502040204020203" pitchFamily="34" charset="0"/>
                <a:cs typeface="Segoe UI Historic" panose="020B0502040204020203" pitchFamily="34" charset="0"/>
              </a:rPr>
              <a:t>- </a:t>
            </a:r>
            <a:r>
              <a:rPr kumimoji="0" lang="en-US" altLang="en-US" sz="2400" b="0" i="0" u="none" strike="noStrike" cap="none" normalizeH="0" baseline="0" dirty="0">
                <a:ln>
                  <a:noFill/>
                </a:ln>
                <a:solidFill>
                  <a:schemeClr val="accent1">
                    <a:lumMod val="50000"/>
                  </a:schemeClr>
                </a:solidFill>
                <a:effectLst/>
                <a:latin typeface="Segoe UI Historic" panose="020B0502040204020203" pitchFamily="34" charset="0"/>
                <a:cs typeface="Segoe UI Historic" panose="020B0502040204020203" pitchFamily="34" charset="0"/>
              </a:rPr>
              <a:t>Benjamin Spock</a:t>
            </a:r>
            <a:r>
              <a:rPr kumimoji="0" lang="en-US" altLang="en-US" sz="2400" b="0" i="0" u="none" strike="noStrike" cap="none" normalizeH="0" baseline="0" dirty="0">
                <a:ln>
                  <a:noFill/>
                </a:ln>
                <a:solidFill>
                  <a:schemeClr val="accent1">
                    <a:lumMod val="50000"/>
                  </a:schemeClr>
                </a:solidFill>
                <a:effectLst/>
              </a:rPr>
              <a:t> -</a:t>
            </a:r>
            <a:endParaRPr kumimoji="0" lang="en-US" altLang="en-US" b="0" i="0" u="none" strike="noStrike" cap="none" normalizeH="0" baseline="0" dirty="0">
              <a:ln>
                <a:noFill/>
              </a:ln>
              <a:solidFill>
                <a:schemeClr val="accent1">
                  <a:lumMod val="50000"/>
                </a:schemeClr>
              </a:solidFill>
              <a:effectLst/>
              <a:latin typeface="Arial" panose="020B0604020202020204" pitchFamily="34" charset="0"/>
            </a:endParaRPr>
          </a:p>
        </p:txBody>
      </p:sp>
      <p:pic>
        <p:nvPicPr>
          <p:cNvPr id="1028" name="Picture 4" descr="💥">
            <a:extLst>
              <a:ext uri="{FF2B5EF4-FFF2-40B4-BE49-F238E27FC236}">
                <a16:creationId xmlns:a16="http://schemas.microsoft.com/office/drawing/2014/main" id="{BD02ADC2-315C-4220-BDFC-CDB1096E8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142875" y="-223374"/>
            <a:ext cx="119539" cy="4571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7661704-5336-411B-AC96-1C2F1096DE11}"/>
              </a:ext>
            </a:extLst>
          </p:cNvPr>
          <p:cNvPicPr>
            <a:picLocks noChangeAspect="1"/>
          </p:cNvPicPr>
          <p:nvPr/>
        </p:nvPicPr>
        <p:blipFill rotWithShape="1">
          <a:blip r:embed="rId4"/>
          <a:srcRect l="63600" t="7900" r="8200" b="9521"/>
          <a:stretch/>
        </p:blipFill>
        <p:spPr>
          <a:xfrm>
            <a:off x="8885394" y="1"/>
            <a:ext cx="3306605" cy="6858000"/>
          </a:xfrm>
          <a:prstGeom prst="rect">
            <a:avLst/>
          </a:prstGeom>
        </p:spPr>
      </p:pic>
    </p:spTree>
    <p:extLst>
      <p:ext uri="{BB962C8B-B14F-4D97-AF65-F5344CB8AC3E}">
        <p14:creationId xmlns:p14="http://schemas.microsoft.com/office/powerpoint/2010/main" val="49078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530B88-7105-462A-BA1A-B561A62A8835}"/>
              </a:ext>
            </a:extLst>
          </p:cNvPr>
          <p:cNvSpPr>
            <a:spLocks noGrp="1"/>
          </p:cNvSpPr>
          <p:nvPr>
            <p:ph idx="1"/>
          </p:nvPr>
        </p:nvSpPr>
        <p:spPr>
          <a:xfrm>
            <a:off x="2440757" y="2636330"/>
            <a:ext cx="6740951" cy="974136"/>
          </a:xfrm>
        </p:spPr>
        <p:txBody>
          <a:bodyPr>
            <a:normAutofit/>
          </a:bodyPr>
          <a:lstStyle/>
          <a:p>
            <a:pPr marL="0" indent="0" algn="ctr">
              <a:buNone/>
            </a:pPr>
            <a:r>
              <a:rPr lang="en-US" sz="6000" b="1" dirty="0">
                <a:solidFill>
                  <a:schemeClr val="accent1"/>
                </a:solidFill>
                <a:latin typeface="Times New Roman" panose="02020603050405020304" pitchFamily="18" charset="0"/>
                <a:cs typeface="Times New Roman" panose="02020603050405020304" pitchFamily="18" charset="0"/>
              </a:rPr>
              <a:t>XIN CÁM </a:t>
            </a:r>
            <a:r>
              <a:rPr lang="vi-VN" sz="6000" b="1" dirty="0">
                <a:solidFill>
                  <a:schemeClr val="accent1"/>
                </a:solidFill>
                <a:latin typeface="Times New Roman" panose="02020603050405020304" pitchFamily="18" charset="0"/>
                <a:cs typeface="Times New Roman" panose="02020603050405020304" pitchFamily="18" charset="0"/>
              </a:rPr>
              <a:t>Ơ</a:t>
            </a:r>
            <a:r>
              <a:rPr lang="en-US" sz="6000" b="1" dirty="0">
                <a:solidFill>
                  <a:schemeClr val="accent1"/>
                </a:solidFill>
                <a:latin typeface="Times New Roman" panose="02020603050405020304" pitchFamily="18" charset="0"/>
                <a:cs typeface="Times New Roman" panose="02020603050405020304" pitchFamily="18" charset="0"/>
              </a:rPr>
              <a:t>N</a:t>
            </a:r>
          </a:p>
        </p:txBody>
      </p:sp>
    </p:spTree>
    <p:extLst>
      <p:ext uri="{BB962C8B-B14F-4D97-AF65-F5344CB8AC3E}">
        <p14:creationId xmlns:p14="http://schemas.microsoft.com/office/powerpoint/2010/main" val="3069239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TotalTime>
  <Words>4112</Words>
  <Application>Microsoft Office PowerPoint</Application>
  <PresentationFormat>Widescreen</PresentationFormat>
  <Paragraphs>306</Paragraphs>
  <Slides>37</Slides>
  <Notes>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-apple-system</vt:lpstr>
      <vt:lpstr>Arial</vt:lpstr>
      <vt:lpstr>Arial</vt:lpstr>
      <vt:lpstr>Calibri</vt:lpstr>
      <vt:lpstr>Calibri Light</vt:lpstr>
      <vt:lpstr>Helvetica</vt:lpstr>
      <vt:lpstr>helvetica neue</vt:lpstr>
      <vt:lpstr>Roboto</vt:lpstr>
      <vt:lpstr>Segoe UI Historic</vt:lpstr>
      <vt:lpstr>Tahoma</vt:lpstr>
      <vt:lpstr>Times New Roman</vt:lpstr>
      <vt:lpstr>Office Theme</vt:lpstr>
      <vt:lpstr>PowerPoint Presentation</vt:lpstr>
      <vt:lpstr>PowerPoint Presentation</vt:lpstr>
      <vt:lpstr>PowerPoint Presentation</vt:lpstr>
      <vt:lpstr>Top 10 những phát biểu ngốc xít</vt:lpstr>
      <vt:lpstr>PowerPoint Presentation</vt:lpstr>
      <vt:lpstr>Những suy nghĩ của bạn trẻ hiện nay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Nghề nào sẽ dần biến mất hoặc thay đổi sâu sắc? </vt:lpstr>
      <vt:lpstr>Dự báo nghề nghiệp tương lai từ 2025–2035 Dựa trên các báo cáo của Diễn đàn Kinh tế Thế giới, McKinsey và LinkedIn: </vt:lpstr>
      <vt:lpstr>Những xu hướng định hình thị trường lao động</vt:lpstr>
      <vt:lpstr>🔹 Những kỹ năng được săn đón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Ngô Xuân Hiếu</dc:creator>
  <cp:lastModifiedBy>Ngô Xuân Hiếu</cp:lastModifiedBy>
  <cp:revision>101</cp:revision>
  <dcterms:created xsi:type="dcterms:W3CDTF">2025-05-28T07:02:32Z</dcterms:created>
  <dcterms:modified xsi:type="dcterms:W3CDTF">2025-06-02T08:15:25Z</dcterms:modified>
</cp:coreProperties>
</file>